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9" r:id="rId4"/>
    <p:sldId id="260" r:id="rId5"/>
    <p:sldId id="261" r:id="rId6"/>
    <p:sldId id="258" r:id="rId7"/>
    <p:sldId id="263" r:id="rId8"/>
    <p:sldId id="262" r:id="rId9"/>
    <p:sldId id="264" r:id="rId10"/>
    <p:sldId id="265" r:id="rId11"/>
    <p:sldId id="266" r:id="rId12"/>
    <p:sldId id="268" r:id="rId13"/>
    <p:sldId id="267" r:id="rId14"/>
    <p:sldId id="286" r:id="rId15"/>
    <p:sldId id="287" r:id="rId16"/>
    <p:sldId id="269" r:id="rId17"/>
    <p:sldId id="270" r:id="rId18"/>
    <p:sldId id="271" r:id="rId19"/>
    <p:sldId id="272" r:id="rId20"/>
    <p:sldId id="273" r:id="rId21"/>
    <p:sldId id="274" r:id="rId22"/>
    <p:sldId id="275" r:id="rId23"/>
    <p:sldId id="284" r:id="rId24"/>
    <p:sldId id="277" r:id="rId25"/>
    <p:sldId id="276" r:id="rId26"/>
    <p:sldId id="278" r:id="rId27"/>
    <p:sldId id="279" r:id="rId28"/>
    <p:sldId id="285" r:id="rId29"/>
    <p:sldId id="280" r:id="rId30"/>
    <p:sldId id="281" r:id="rId31"/>
    <p:sldId id="282" r:id="rId32"/>
    <p:sldId id="283" r:id="rId33"/>
    <p:sldId id="288" r:id="rId34"/>
    <p:sldId id="289" r:id="rId35"/>
    <p:sldId id="291" r:id="rId36"/>
    <p:sldId id="29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4771" autoAdjust="0"/>
  </p:normalViewPr>
  <p:slideViewPr>
    <p:cSldViewPr snapToGrid="0">
      <p:cViewPr varScale="1">
        <p:scale>
          <a:sx n="78" d="100"/>
          <a:sy n="78" d="100"/>
        </p:scale>
        <p:origin x="110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A4A1F4-87B2-45E6-99DC-1047460656A1}"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en-IN"/>
        </a:p>
      </dgm:t>
    </dgm:pt>
    <dgm:pt modelId="{C3C24CD2-EEFF-4137-8FFE-AE2E857E8736}">
      <dgm:prSet phldrT="[Text]"/>
      <dgm:spPr/>
      <dgm:t>
        <a:bodyPr/>
        <a:lstStyle/>
        <a:p>
          <a:r>
            <a:rPr lang="en-IN" dirty="0"/>
            <a:t>4 Inputs</a:t>
          </a:r>
        </a:p>
      </dgm:t>
    </dgm:pt>
    <dgm:pt modelId="{6E6973E1-CF9E-4BBA-8585-8D6F95FAA8F9}" type="parTrans" cxnId="{98C87416-E6D2-4D18-9122-35E58D1352BB}">
      <dgm:prSet/>
      <dgm:spPr/>
      <dgm:t>
        <a:bodyPr/>
        <a:lstStyle/>
        <a:p>
          <a:endParaRPr lang="en-IN"/>
        </a:p>
      </dgm:t>
    </dgm:pt>
    <dgm:pt modelId="{BAD2B7A0-2518-41A1-876B-3C62239F161E}" type="sibTrans" cxnId="{98C87416-E6D2-4D18-9122-35E58D1352BB}">
      <dgm:prSet/>
      <dgm:spPr/>
      <dgm:t>
        <a:bodyPr/>
        <a:lstStyle/>
        <a:p>
          <a:endParaRPr lang="en-IN"/>
        </a:p>
      </dgm:t>
    </dgm:pt>
    <dgm:pt modelId="{31836B39-6F49-4376-BA50-7989A92F2D20}">
      <dgm:prSet phldrT="[Text]"/>
      <dgm:spPr/>
      <dgm:t>
        <a:bodyPr/>
        <a:lstStyle/>
        <a:p>
          <a:r>
            <a:rPr lang="en-IN"/>
            <a:t>Rotor Thrust (F1, F2, F3 &amp; F4)</a:t>
          </a:r>
          <a:endParaRPr lang="en-IN" dirty="0"/>
        </a:p>
      </dgm:t>
    </dgm:pt>
    <dgm:pt modelId="{79FB9DED-A42B-4331-9E41-FA4DC3EC47BE}" type="parTrans" cxnId="{5368B4BF-28E4-4A6A-B7C9-D4648B623BE9}">
      <dgm:prSet/>
      <dgm:spPr/>
      <dgm:t>
        <a:bodyPr/>
        <a:lstStyle/>
        <a:p>
          <a:endParaRPr lang="en-IN"/>
        </a:p>
      </dgm:t>
    </dgm:pt>
    <dgm:pt modelId="{2A60EE20-B779-4523-9E21-0F177F11197C}" type="sibTrans" cxnId="{5368B4BF-28E4-4A6A-B7C9-D4648B623BE9}">
      <dgm:prSet/>
      <dgm:spPr/>
      <dgm:t>
        <a:bodyPr/>
        <a:lstStyle/>
        <a:p>
          <a:endParaRPr lang="en-IN"/>
        </a:p>
      </dgm:t>
    </dgm:pt>
    <dgm:pt modelId="{A32BB11C-D32C-42A1-916C-7A2517479595}">
      <dgm:prSet phldrT="[Text]"/>
      <dgm:spPr/>
      <dgm:t>
        <a:bodyPr/>
        <a:lstStyle/>
        <a:p>
          <a:r>
            <a:rPr lang="en-IN"/>
            <a:t>6 Variables to control</a:t>
          </a:r>
          <a:endParaRPr lang="en-IN" dirty="0"/>
        </a:p>
      </dgm:t>
    </dgm:pt>
    <dgm:pt modelId="{D8D4CBEF-C951-4203-9DF2-913FD3EDCF62}" type="parTrans" cxnId="{C2D6A993-3C26-4241-A6C8-074AAE404052}">
      <dgm:prSet/>
      <dgm:spPr/>
      <dgm:t>
        <a:bodyPr/>
        <a:lstStyle/>
        <a:p>
          <a:endParaRPr lang="en-IN"/>
        </a:p>
      </dgm:t>
    </dgm:pt>
    <dgm:pt modelId="{AEB49AB4-B637-43D8-AFFA-A8C0D2972083}" type="sibTrans" cxnId="{C2D6A993-3C26-4241-A6C8-074AAE404052}">
      <dgm:prSet/>
      <dgm:spPr/>
      <dgm:t>
        <a:bodyPr/>
        <a:lstStyle/>
        <a:p>
          <a:endParaRPr lang="en-IN"/>
        </a:p>
      </dgm:t>
    </dgm:pt>
    <dgm:pt modelId="{09706A89-A73C-45E6-9D0C-5643CBDFE488}">
      <dgm:prSet phldrT="[Text]"/>
      <dgm:spPr/>
      <dgm:t>
        <a:bodyPr/>
        <a:lstStyle/>
        <a:p>
          <a:r>
            <a:rPr lang="en-IN"/>
            <a:t>X and Roll</a:t>
          </a:r>
          <a:endParaRPr lang="en-IN" dirty="0"/>
        </a:p>
      </dgm:t>
    </dgm:pt>
    <dgm:pt modelId="{2687BA15-7F0B-4DB2-AFE5-D161331C4F15}" type="sibTrans" cxnId="{564984EA-1DC0-4178-83CB-55C9251771B4}">
      <dgm:prSet/>
      <dgm:spPr/>
      <dgm:t>
        <a:bodyPr/>
        <a:lstStyle/>
        <a:p>
          <a:endParaRPr lang="en-IN"/>
        </a:p>
      </dgm:t>
    </dgm:pt>
    <dgm:pt modelId="{569DF0F5-340A-4033-BBA1-34463A3221C6}" type="parTrans" cxnId="{564984EA-1DC0-4178-83CB-55C9251771B4}">
      <dgm:prSet/>
      <dgm:spPr/>
      <dgm:t>
        <a:bodyPr/>
        <a:lstStyle/>
        <a:p>
          <a:endParaRPr lang="en-IN"/>
        </a:p>
      </dgm:t>
    </dgm:pt>
    <dgm:pt modelId="{D38B3BD9-B4F2-4323-A363-E4620F5C651A}">
      <dgm:prSet phldrT="[Text]"/>
      <dgm:spPr/>
      <dgm:t>
        <a:bodyPr/>
        <a:lstStyle/>
        <a:p>
          <a:r>
            <a:rPr lang="en-IN"/>
            <a:t>Y and Pitch</a:t>
          </a:r>
          <a:endParaRPr lang="en-IN" dirty="0"/>
        </a:p>
      </dgm:t>
    </dgm:pt>
    <dgm:pt modelId="{C706589D-F292-4859-B614-DC6C3A601A13}" type="parTrans" cxnId="{5CB1EF16-5D8B-4334-94B7-45AAC23EF1E2}">
      <dgm:prSet/>
      <dgm:spPr/>
      <dgm:t>
        <a:bodyPr/>
        <a:lstStyle/>
        <a:p>
          <a:endParaRPr lang="en-IN"/>
        </a:p>
      </dgm:t>
    </dgm:pt>
    <dgm:pt modelId="{DD1FFEA3-22CF-4580-97E7-838B2FE2D4A7}" type="sibTrans" cxnId="{5CB1EF16-5D8B-4334-94B7-45AAC23EF1E2}">
      <dgm:prSet/>
      <dgm:spPr/>
      <dgm:t>
        <a:bodyPr/>
        <a:lstStyle/>
        <a:p>
          <a:endParaRPr lang="en-IN"/>
        </a:p>
      </dgm:t>
    </dgm:pt>
    <dgm:pt modelId="{512C0FE7-1286-4DB8-835F-C3825FD90ABF}">
      <dgm:prSet phldrT="[Text]"/>
      <dgm:spPr/>
      <dgm:t>
        <a:bodyPr/>
        <a:lstStyle/>
        <a:p>
          <a:r>
            <a:rPr lang="en-IN"/>
            <a:t>Z and Yaw</a:t>
          </a:r>
          <a:endParaRPr lang="en-IN" dirty="0"/>
        </a:p>
      </dgm:t>
    </dgm:pt>
    <dgm:pt modelId="{4A96861B-59B9-4458-9BA1-FD7AD94E79E0}" type="parTrans" cxnId="{E8CA2D8C-AE1B-4427-8802-C096B0EFF474}">
      <dgm:prSet/>
      <dgm:spPr/>
      <dgm:t>
        <a:bodyPr/>
        <a:lstStyle/>
        <a:p>
          <a:endParaRPr lang="en-IN"/>
        </a:p>
      </dgm:t>
    </dgm:pt>
    <dgm:pt modelId="{2A30C081-64A0-46C2-938D-993DFDE7D130}" type="sibTrans" cxnId="{E8CA2D8C-AE1B-4427-8802-C096B0EFF474}">
      <dgm:prSet/>
      <dgm:spPr/>
      <dgm:t>
        <a:bodyPr/>
        <a:lstStyle/>
        <a:p>
          <a:endParaRPr lang="en-IN"/>
        </a:p>
      </dgm:t>
    </dgm:pt>
    <dgm:pt modelId="{0B22F288-36B7-4B4A-976B-6212B9DE5122}" type="pres">
      <dgm:prSet presAssocID="{76A4A1F4-87B2-45E6-99DC-1047460656A1}" presName="outerComposite" presStyleCnt="0">
        <dgm:presLayoutVars>
          <dgm:chMax val="2"/>
          <dgm:animLvl val="lvl"/>
          <dgm:resizeHandles val="exact"/>
        </dgm:presLayoutVars>
      </dgm:prSet>
      <dgm:spPr/>
    </dgm:pt>
    <dgm:pt modelId="{EB1E5AF5-3A95-422A-9FE7-49CF120C8C89}" type="pres">
      <dgm:prSet presAssocID="{76A4A1F4-87B2-45E6-99DC-1047460656A1}" presName="dummyMaxCanvas" presStyleCnt="0"/>
      <dgm:spPr/>
    </dgm:pt>
    <dgm:pt modelId="{10147051-25A5-4CBA-90E6-50A99E0A4D7D}" type="pres">
      <dgm:prSet presAssocID="{76A4A1F4-87B2-45E6-99DC-1047460656A1}" presName="parentComposite" presStyleCnt="0"/>
      <dgm:spPr/>
    </dgm:pt>
    <dgm:pt modelId="{C9547313-4914-470A-B0B0-C0A513BD5C2C}" type="pres">
      <dgm:prSet presAssocID="{76A4A1F4-87B2-45E6-99DC-1047460656A1}" presName="parent1" presStyleLbl="alignAccFollowNode1" presStyleIdx="0" presStyleCnt="4">
        <dgm:presLayoutVars>
          <dgm:chMax val="4"/>
        </dgm:presLayoutVars>
      </dgm:prSet>
      <dgm:spPr/>
    </dgm:pt>
    <dgm:pt modelId="{4609D523-164B-4030-9DFE-EA68B4277594}" type="pres">
      <dgm:prSet presAssocID="{76A4A1F4-87B2-45E6-99DC-1047460656A1}" presName="parent2" presStyleLbl="alignAccFollowNode1" presStyleIdx="1" presStyleCnt="4" custAng="10800000" custFlipVert="1" custScaleX="115930" custScaleY="91927">
        <dgm:presLayoutVars>
          <dgm:chMax val="4"/>
        </dgm:presLayoutVars>
      </dgm:prSet>
      <dgm:spPr/>
    </dgm:pt>
    <dgm:pt modelId="{F196DD74-DE68-4649-9165-90F9579FFBBA}" type="pres">
      <dgm:prSet presAssocID="{76A4A1F4-87B2-45E6-99DC-1047460656A1}" presName="childrenComposite" presStyleCnt="0"/>
      <dgm:spPr/>
    </dgm:pt>
    <dgm:pt modelId="{02F485E8-7473-4389-AF12-707F3E6F82A8}" type="pres">
      <dgm:prSet presAssocID="{76A4A1F4-87B2-45E6-99DC-1047460656A1}" presName="dummyMaxCanvas_ChildArea" presStyleCnt="0"/>
      <dgm:spPr/>
    </dgm:pt>
    <dgm:pt modelId="{880AB1E2-C111-4E97-926C-0B5D31461661}" type="pres">
      <dgm:prSet presAssocID="{76A4A1F4-87B2-45E6-99DC-1047460656A1}" presName="fulcrum" presStyleLbl="alignAccFollowNode1" presStyleIdx="2" presStyleCnt="4"/>
      <dgm:spPr/>
    </dgm:pt>
    <dgm:pt modelId="{8EA39800-0B4F-4C6C-83EA-619AE285B8C6}" type="pres">
      <dgm:prSet presAssocID="{76A4A1F4-87B2-45E6-99DC-1047460656A1}" presName="balance_13" presStyleLbl="alignAccFollowNode1" presStyleIdx="3" presStyleCnt="4">
        <dgm:presLayoutVars>
          <dgm:bulletEnabled val="1"/>
        </dgm:presLayoutVars>
      </dgm:prSet>
      <dgm:spPr/>
    </dgm:pt>
    <dgm:pt modelId="{92D1A67B-7975-4FD8-A192-38153B848DFB}" type="pres">
      <dgm:prSet presAssocID="{76A4A1F4-87B2-45E6-99DC-1047460656A1}" presName="right_13_1" presStyleLbl="node1" presStyleIdx="0" presStyleCnt="4">
        <dgm:presLayoutVars>
          <dgm:bulletEnabled val="1"/>
        </dgm:presLayoutVars>
      </dgm:prSet>
      <dgm:spPr/>
    </dgm:pt>
    <dgm:pt modelId="{D2DC8C14-9A6C-4233-812B-3C23D0E57C10}" type="pres">
      <dgm:prSet presAssocID="{76A4A1F4-87B2-45E6-99DC-1047460656A1}" presName="right_13_2" presStyleLbl="node1" presStyleIdx="1" presStyleCnt="4">
        <dgm:presLayoutVars>
          <dgm:bulletEnabled val="1"/>
        </dgm:presLayoutVars>
      </dgm:prSet>
      <dgm:spPr/>
    </dgm:pt>
    <dgm:pt modelId="{6F14FBAB-3C72-48A9-A978-1E1C34E4CE71}" type="pres">
      <dgm:prSet presAssocID="{76A4A1F4-87B2-45E6-99DC-1047460656A1}" presName="right_13_3" presStyleLbl="node1" presStyleIdx="2" presStyleCnt="4">
        <dgm:presLayoutVars>
          <dgm:bulletEnabled val="1"/>
        </dgm:presLayoutVars>
      </dgm:prSet>
      <dgm:spPr/>
    </dgm:pt>
    <dgm:pt modelId="{97ED0225-7EA8-4FA8-BD4C-CC19CAAEAE0B}" type="pres">
      <dgm:prSet presAssocID="{76A4A1F4-87B2-45E6-99DC-1047460656A1}" presName="left_13_1" presStyleLbl="node1" presStyleIdx="3" presStyleCnt="4" custScaleX="111277">
        <dgm:presLayoutVars>
          <dgm:bulletEnabled val="1"/>
        </dgm:presLayoutVars>
      </dgm:prSet>
      <dgm:spPr/>
    </dgm:pt>
  </dgm:ptLst>
  <dgm:cxnLst>
    <dgm:cxn modelId="{98C87416-E6D2-4D18-9122-35E58D1352BB}" srcId="{76A4A1F4-87B2-45E6-99DC-1047460656A1}" destId="{C3C24CD2-EEFF-4137-8FFE-AE2E857E8736}" srcOrd="0" destOrd="0" parTransId="{6E6973E1-CF9E-4BBA-8585-8D6F95FAA8F9}" sibTransId="{BAD2B7A0-2518-41A1-876B-3C62239F161E}"/>
    <dgm:cxn modelId="{5CB1EF16-5D8B-4334-94B7-45AAC23EF1E2}" srcId="{A32BB11C-D32C-42A1-916C-7A2517479595}" destId="{D38B3BD9-B4F2-4323-A363-E4620F5C651A}" srcOrd="1" destOrd="0" parTransId="{C706589D-F292-4859-B614-DC6C3A601A13}" sibTransId="{DD1FFEA3-22CF-4580-97E7-838B2FE2D4A7}"/>
    <dgm:cxn modelId="{C9B3883E-23C4-4051-994A-4A091EB45975}" type="presOf" srcId="{31836B39-6F49-4376-BA50-7989A92F2D20}" destId="{97ED0225-7EA8-4FA8-BD4C-CC19CAAEAE0B}" srcOrd="0" destOrd="0" presId="urn:microsoft.com/office/officeart/2005/8/layout/balance1"/>
    <dgm:cxn modelId="{E8CA2D8C-AE1B-4427-8802-C096B0EFF474}" srcId="{A32BB11C-D32C-42A1-916C-7A2517479595}" destId="{512C0FE7-1286-4DB8-835F-C3825FD90ABF}" srcOrd="2" destOrd="0" parTransId="{4A96861B-59B9-4458-9BA1-FD7AD94E79E0}" sibTransId="{2A30C081-64A0-46C2-938D-993DFDE7D130}"/>
    <dgm:cxn modelId="{C2D6A993-3C26-4241-A6C8-074AAE404052}" srcId="{76A4A1F4-87B2-45E6-99DC-1047460656A1}" destId="{A32BB11C-D32C-42A1-916C-7A2517479595}" srcOrd="1" destOrd="0" parTransId="{D8D4CBEF-C951-4203-9DF2-913FD3EDCF62}" sibTransId="{AEB49AB4-B637-43D8-AFFA-A8C0D2972083}"/>
    <dgm:cxn modelId="{07473FBB-C790-4EDE-94E9-6252B9A56194}" type="presOf" srcId="{09706A89-A73C-45E6-9D0C-5643CBDFE488}" destId="{92D1A67B-7975-4FD8-A192-38153B848DFB}" srcOrd="0" destOrd="0" presId="urn:microsoft.com/office/officeart/2005/8/layout/balance1"/>
    <dgm:cxn modelId="{5368B4BF-28E4-4A6A-B7C9-D4648B623BE9}" srcId="{C3C24CD2-EEFF-4137-8FFE-AE2E857E8736}" destId="{31836B39-6F49-4376-BA50-7989A92F2D20}" srcOrd="0" destOrd="0" parTransId="{79FB9DED-A42B-4331-9E41-FA4DC3EC47BE}" sibTransId="{2A60EE20-B779-4523-9E21-0F177F11197C}"/>
    <dgm:cxn modelId="{2465F9C8-E688-482F-8492-F891EBFE6647}" type="presOf" srcId="{76A4A1F4-87B2-45E6-99DC-1047460656A1}" destId="{0B22F288-36B7-4B4A-976B-6212B9DE5122}" srcOrd="0" destOrd="0" presId="urn:microsoft.com/office/officeart/2005/8/layout/balance1"/>
    <dgm:cxn modelId="{E9EA91CA-FAB1-471A-A3DC-EA1885FDCC49}" type="presOf" srcId="{D38B3BD9-B4F2-4323-A363-E4620F5C651A}" destId="{D2DC8C14-9A6C-4233-812B-3C23D0E57C10}" srcOrd="0" destOrd="0" presId="urn:microsoft.com/office/officeart/2005/8/layout/balance1"/>
    <dgm:cxn modelId="{BD65EED5-0DD7-47B6-8DDF-90797B2A660B}" type="presOf" srcId="{C3C24CD2-EEFF-4137-8FFE-AE2E857E8736}" destId="{C9547313-4914-470A-B0B0-C0A513BD5C2C}" srcOrd="0" destOrd="0" presId="urn:microsoft.com/office/officeart/2005/8/layout/balance1"/>
    <dgm:cxn modelId="{F7613ADF-F707-4D26-BD56-90EC8BEF6E78}" type="presOf" srcId="{A32BB11C-D32C-42A1-916C-7A2517479595}" destId="{4609D523-164B-4030-9DFE-EA68B4277594}" srcOrd="0" destOrd="0" presId="urn:microsoft.com/office/officeart/2005/8/layout/balance1"/>
    <dgm:cxn modelId="{564984EA-1DC0-4178-83CB-55C9251771B4}" srcId="{A32BB11C-D32C-42A1-916C-7A2517479595}" destId="{09706A89-A73C-45E6-9D0C-5643CBDFE488}" srcOrd="0" destOrd="0" parTransId="{569DF0F5-340A-4033-BBA1-34463A3221C6}" sibTransId="{2687BA15-7F0B-4DB2-AFE5-D161331C4F15}"/>
    <dgm:cxn modelId="{E78874FE-4B4D-425C-B956-99D36DF45870}" type="presOf" srcId="{512C0FE7-1286-4DB8-835F-C3825FD90ABF}" destId="{6F14FBAB-3C72-48A9-A978-1E1C34E4CE71}" srcOrd="0" destOrd="0" presId="urn:microsoft.com/office/officeart/2005/8/layout/balance1"/>
    <dgm:cxn modelId="{E9EDF6C6-A468-456C-9C42-6DEE6736EB2F}" type="presParOf" srcId="{0B22F288-36B7-4B4A-976B-6212B9DE5122}" destId="{EB1E5AF5-3A95-422A-9FE7-49CF120C8C89}" srcOrd="0" destOrd="0" presId="urn:microsoft.com/office/officeart/2005/8/layout/balance1"/>
    <dgm:cxn modelId="{52EE69DB-EB8F-4DD5-BB73-DB56768432F1}" type="presParOf" srcId="{0B22F288-36B7-4B4A-976B-6212B9DE5122}" destId="{10147051-25A5-4CBA-90E6-50A99E0A4D7D}" srcOrd="1" destOrd="0" presId="urn:microsoft.com/office/officeart/2005/8/layout/balance1"/>
    <dgm:cxn modelId="{76467DB9-208B-46DE-96CB-C6BAA72D23D4}" type="presParOf" srcId="{10147051-25A5-4CBA-90E6-50A99E0A4D7D}" destId="{C9547313-4914-470A-B0B0-C0A513BD5C2C}" srcOrd="0" destOrd="0" presId="urn:microsoft.com/office/officeart/2005/8/layout/balance1"/>
    <dgm:cxn modelId="{988F7AFF-CA7D-4744-8060-CE18D18A5922}" type="presParOf" srcId="{10147051-25A5-4CBA-90E6-50A99E0A4D7D}" destId="{4609D523-164B-4030-9DFE-EA68B4277594}" srcOrd="1" destOrd="0" presId="urn:microsoft.com/office/officeart/2005/8/layout/balance1"/>
    <dgm:cxn modelId="{41E18403-76AE-4524-B99D-9E6171636169}" type="presParOf" srcId="{0B22F288-36B7-4B4A-976B-6212B9DE5122}" destId="{F196DD74-DE68-4649-9165-90F9579FFBBA}" srcOrd="2" destOrd="0" presId="urn:microsoft.com/office/officeart/2005/8/layout/balance1"/>
    <dgm:cxn modelId="{67D5C5FD-F362-4B16-9B54-6E5528080C78}" type="presParOf" srcId="{F196DD74-DE68-4649-9165-90F9579FFBBA}" destId="{02F485E8-7473-4389-AF12-707F3E6F82A8}" srcOrd="0" destOrd="0" presId="urn:microsoft.com/office/officeart/2005/8/layout/balance1"/>
    <dgm:cxn modelId="{19E848BD-2F91-4E3E-A8D0-9A037399FDC0}" type="presParOf" srcId="{F196DD74-DE68-4649-9165-90F9579FFBBA}" destId="{880AB1E2-C111-4E97-926C-0B5D31461661}" srcOrd="1" destOrd="0" presId="urn:microsoft.com/office/officeart/2005/8/layout/balance1"/>
    <dgm:cxn modelId="{08FA3260-C828-4424-8EE4-0C476A233ECE}" type="presParOf" srcId="{F196DD74-DE68-4649-9165-90F9579FFBBA}" destId="{8EA39800-0B4F-4C6C-83EA-619AE285B8C6}" srcOrd="2" destOrd="0" presId="urn:microsoft.com/office/officeart/2005/8/layout/balance1"/>
    <dgm:cxn modelId="{BB73488B-ED97-4D92-B147-46C920E813B5}" type="presParOf" srcId="{F196DD74-DE68-4649-9165-90F9579FFBBA}" destId="{92D1A67B-7975-4FD8-A192-38153B848DFB}" srcOrd="3" destOrd="0" presId="urn:microsoft.com/office/officeart/2005/8/layout/balance1"/>
    <dgm:cxn modelId="{BAAEFC18-6C13-44D6-80D9-8BAE65961EA1}" type="presParOf" srcId="{F196DD74-DE68-4649-9165-90F9579FFBBA}" destId="{D2DC8C14-9A6C-4233-812B-3C23D0E57C10}" srcOrd="4" destOrd="0" presId="urn:microsoft.com/office/officeart/2005/8/layout/balance1"/>
    <dgm:cxn modelId="{2AFB3107-09CF-43A4-8C52-784ED7CBE218}" type="presParOf" srcId="{F196DD74-DE68-4649-9165-90F9579FFBBA}" destId="{6F14FBAB-3C72-48A9-A978-1E1C34E4CE71}" srcOrd="5" destOrd="0" presId="urn:microsoft.com/office/officeart/2005/8/layout/balance1"/>
    <dgm:cxn modelId="{8421ADFA-CE25-45BD-92E7-F9CAF3F73D76}" type="presParOf" srcId="{F196DD74-DE68-4649-9165-90F9579FFBBA}" destId="{97ED0225-7EA8-4FA8-BD4C-CC19CAAEAE0B}" srcOrd="6"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547313-4914-470A-B0B0-C0A513BD5C2C}">
      <dsp:nvSpPr>
        <dsp:cNvPr id="0" name=""/>
        <dsp:cNvSpPr/>
      </dsp:nvSpPr>
      <dsp:spPr>
        <a:xfrm>
          <a:off x="639795" y="0"/>
          <a:ext cx="1169688" cy="64982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4 Inputs</a:t>
          </a:r>
        </a:p>
      </dsp:txBody>
      <dsp:txXfrm>
        <a:off x="658828" y="19033"/>
        <a:ext cx="1131622" cy="611761"/>
      </dsp:txXfrm>
    </dsp:sp>
    <dsp:sp modelId="{4609D523-164B-4030-9DFE-EA68B4277594}">
      <dsp:nvSpPr>
        <dsp:cNvPr id="0" name=""/>
        <dsp:cNvSpPr/>
      </dsp:nvSpPr>
      <dsp:spPr>
        <a:xfrm rot="10800000" flipV="1">
          <a:off x="2236180" y="26230"/>
          <a:ext cx="1356020" cy="59736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6 Variables to control</a:t>
          </a:r>
          <a:endParaRPr lang="en-IN" sz="1500" kern="1200" dirty="0"/>
        </a:p>
      </dsp:txBody>
      <dsp:txXfrm rot="-10800000">
        <a:off x="2253676" y="43726"/>
        <a:ext cx="1321028" cy="562374"/>
      </dsp:txXfrm>
    </dsp:sp>
    <dsp:sp modelId="{880AB1E2-C111-4E97-926C-0B5D31461661}">
      <dsp:nvSpPr>
        <dsp:cNvPr id="0" name=""/>
        <dsp:cNvSpPr/>
      </dsp:nvSpPr>
      <dsp:spPr>
        <a:xfrm>
          <a:off x="1872312" y="2761765"/>
          <a:ext cx="487370" cy="48737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A39800-0B4F-4C6C-83EA-619AE285B8C6}">
      <dsp:nvSpPr>
        <dsp:cNvPr id="0" name=""/>
        <dsp:cNvSpPr/>
      </dsp:nvSpPr>
      <dsp:spPr>
        <a:xfrm rot="240000">
          <a:off x="653440" y="2552921"/>
          <a:ext cx="2925115" cy="2045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D1A67B-7975-4FD8-A192-38153B848DFB}">
      <dsp:nvSpPr>
        <dsp:cNvPr id="0" name=""/>
        <dsp:cNvSpPr/>
      </dsp:nvSpPr>
      <dsp:spPr>
        <a:xfrm rot="240000">
          <a:off x="2409717" y="2041511"/>
          <a:ext cx="1167093" cy="5437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a:t>X and Roll</a:t>
          </a:r>
          <a:endParaRPr lang="en-IN" sz="1300" kern="1200" dirty="0"/>
        </a:p>
      </dsp:txBody>
      <dsp:txXfrm>
        <a:off x="2436260" y="2068054"/>
        <a:ext cx="1114007" cy="490660"/>
      </dsp:txXfrm>
    </dsp:sp>
    <dsp:sp modelId="{D2DC8C14-9A6C-4233-812B-3C23D0E57C10}">
      <dsp:nvSpPr>
        <dsp:cNvPr id="0" name=""/>
        <dsp:cNvSpPr/>
      </dsp:nvSpPr>
      <dsp:spPr>
        <a:xfrm rot="240000">
          <a:off x="2451956" y="1456667"/>
          <a:ext cx="1167093" cy="5437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a:t>Y and Pitch</a:t>
          </a:r>
          <a:endParaRPr lang="en-IN" sz="1300" kern="1200" dirty="0"/>
        </a:p>
      </dsp:txBody>
      <dsp:txXfrm>
        <a:off x="2478499" y="1483210"/>
        <a:ext cx="1114007" cy="490660"/>
      </dsp:txXfrm>
    </dsp:sp>
    <dsp:sp modelId="{6F14FBAB-3C72-48A9-A978-1E1C34E4CE71}">
      <dsp:nvSpPr>
        <dsp:cNvPr id="0" name=""/>
        <dsp:cNvSpPr/>
      </dsp:nvSpPr>
      <dsp:spPr>
        <a:xfrm rot="240000">
          <a:off x="2494195" y="884819"/>
          <a:ext cx="1167093" cy="5437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a:t>Z and Yaw</a:t>
          </a:r>
          <a:endParaRPr lang="en-IN" sz="1300" kern="1200" dirty="0"/>
        </a:p>
      </dsp:txBody>
      <dsp:txXfrm>
        <a:off x="2520738" y="911362"/>
        <a:ext cx="1114007" cy="490660"/>
      </dsp:txXfrm>
    </dsp:sp>
    <dsp:sp modelId="{97ED0225-7EA8-4FA8-BD4C-CC19CAAEAE0B}">
      <dsp:nvSpPr>
        <dsp:cNvPr id="0" name=""/>
        <dsp:cNvSpPr/>
      </dsp:nvSpPr>
      <dsp:spPr>
        <a:xfrm rot="240000">
          <a:off x="668128" y="1929317"/>
          <a:ext cx="1303662" cy="5341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a:t>Rotor Thrust (F1, F2, F3 &amp; F4)</a:t>
          </a:r>
          <a:endParaRPr lang="en-IN" sz="1300" kern="1200" dirty="0"/>
        </a:p>
      </dsp:txBody>
      <dsp:txXfrm>
        <a:off x="694205" y="1955394"/>
        <a:ext cx="1251508" cy="482042"/>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BD7E3B-FF58-4283-B0A1-8811980BDD69}" type="datetimeFigureOut">
              <a:rPr lang="en-IN" smtClean="0"/>
              <a:t>13-11-2023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995B7C-3871-4403-9BFD-F6DCCDA0C90B}" type="slidenum">
              <a:rPr lang="en-IN" smtClean="0"/>
              <a:t>‹#›</a:t>
            </a:fld>
            <a:endParaRPr lang="en-IN"/>
          </a:p>
        </p:txBody>
      </p:sp>
    </p:spTree>
    <p:extLst>
      <p:ext uri="{BB962C8B-B14F-4D97-AF65-F5344CB8AC3E}">
        <p14:creationId xmlns:p14="http://schemas.microsoft.com/office/powerpoint/2010/main" val="501632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A995B7C-3871-4403-9BFD-F6DCCDA0C90B}" type="slidenum">
              <a:rPr lang="en-IN" smtClean="0"/>
              <a:t>7</a:t>
            </a:fld>
            <a:endParaRPr lang="en-IN"/>
          </a:p>
        </p:txBody>
      </p:sp>
    </p:spTree>
    <p:extLst>
      <p:ext uri="{BB962C8B-B14F-4D97-AF65-F5344CB8AC3E}">
        <p14:creationId xmlns:p14="http://schemas.microsoft.com/office/powerpoint/2010/main" val="1599307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A995B7C-3871-4403-9BFD-F6DCCDA0C90B}" type="slidenum">
              <a:rPr lang="en-IN" smtClean="0"/>
              <a:t>24</a:t>
            </a:fld>
            <a:endParaRPr lang="en-IN"/>
          </a:p>
        </p:txBody>
      </p:sp>
    </p:spTree>
    <p:extLst>
      <p:ext uri="{BB962C8B-B14F-4D97-AF65-F5344CB8AC3E}">
        <p14:creationId xmlns:p14="http://schemas.microsoft.com/office/powerpoint/2010/main" val="4034993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A995B7C-3871-4403-9BFD-F6DCCDA0C90B}" type="slidenum">
              <a:rPr lang="en-IN" smtClean="0"/>
              <a:t>26</a:t>
            </a:fld>
            <a:endParaRPr lang="en-IN"/>
          </a:p>
        </p:txBody>
      </p:sp>
    </p:spTree>
    <p:extLst>
      <p:ext uri="{BB962C8B-B14F-4D97-AF65-F5344CB8AC3E}">
        <p14:creationId xmlns:p14="http://schemas.microsoft.com/office/powerpoint/2010/main" val="435515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A995B7C-3871-4403-9BFD-F6DCCDA0C90B}" type="slidenum">
              <a:rPr lang="en-IN" smtClean="0"/>
              <a:t>27</a:t>
            </a:fld>
            <a:endParaRPr lang="en-IN"/>
          </a:p>
        </p:txBody>
      </p:sp>
    </p:spTree>
    <p:extLst>
      <p:ext uri="{BB962C8B-B14F-4D97-AF65-F5344CB8AC3E}">
        <p14:creationId xmlns:p14="http://schemas.microsoft.com/office/powerpoint/2010/main" val="829920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A995B7C-3871-4403-9BFD-F6DCCDA0C90B}" type="slidenum">
              <a:rPr lang="en-IN" smtClean="0"/>
              <a:t>29</a:t>
            </a:fld>
            <a:endParaRPr lang="en-IN"/>
          </a:p>
        </p:txBody>
      </p:sp>
    </p:spTree>
    <p:extLst>
      <p:ext uri="{BB962C8B-B14F-4D97-AF65-F5344CB8AC3E}">
        <p14:creationId xmlns:p14="http://schemas.microsoft.com/office/powerpoint/2010/main" val="3053538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A995B7C-3871-4403-9BFD-F6DCCDA0C90B}" type="slidenum">
              <a:rPr lang="en-IN" smtClean="0"/>
              <a:t>31</a:t>
            </a:fld>
            <a:endParaRPr lang="en-IN"/>
          </a:p>
        </p:txBody>
      </p:sp>
    </p:spTree>
    <p:extLst>
      <p:ext uri="{BB962C8B-B14F-4D97-AF65-F5344CB8AC3E}">
        <p14:creationId xmlns:p14="http://schemas.microsoft.com/office/powerpoint/2010/main" val="696759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A995B7C-3871-4403-9BFD-F6DCCDA0C90B}" type="slidenum">
              <a:rPr lang="en-IN" smtClean="0"/>
              <a:t>32</a:t>
            </a:fld>
            <a:endParaRPr lang="en-IN"/>
          </a:p>
        </p:txBody>
      </p:sp>
    </p:spTree>
    <p:extLst>
      <p:ext uri="{BB962C8B-B14F-4D97-AF65-F5344CB8AC3E}">
        <p14:creationId xmlns:p14="http://schemas.microsoft.com/office/powerpoint/2010/main" val="3418300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A995B7C-3871-4403-9BFD-F6DCCDA0C90B}" type="slidenum">
              <a:rPr lang="en-IN" smtClean="0"/>
              <a:t>12</a:t>
            </a:fld>
            <a:endParaRPr lang="en-IN"/>
          </a:p>
        </p:txBody>
      </p:sp>
    </p:spTree>
    <p:extLst>
      <p:ext uri="{BB962C8B-B14F-4D97-AF65-F5344CB8AC3E}">
        <p14:creationId xmlns:p14="http://schemas.microsoft.com/office/powerpoint/2010/main" val="3745893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A995B7C-3871-4403-9BFD-F6DCCDA0C90B}" type="slidenum">
              <a:rPr lang="en-IN" smtClean="0"/>
              <a:t>13</a:t>
            </a:fld>
            <a:endParaRPr lang="en-IN"/>
          </a:p>
        </p:txBody>
      </p:sp>
    </p:spTree>
    <p:extLst>
      <p:ext uri="{BB962C8B-B14F-4D97-AF65-F5344CB8AC3E}">
        <p14:creationId xmlns:p14="http://schemas.microsoft.com/office/powerpoint/2010/main" val="417053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A995B7C-3871-4403-9BFD-F6DCCDA0C90B}" type="slidenum">
              <a:rPr lang="en-IN" smtClean="0"/>
              <a:t>17</a:t>
            </a:fld>
            <a:endParaRPr lang="en-IN"/>
          </a:p>
        </p:txBody>
      </p:sp>
    </p:spTree>
    <p:extLst>
      <p:ext uri="{BB962C8B-B14F-4D97-AF65-F5344CB8AC3E}">
        <p14:creationId xmlns:p14="http://schemas.microsoft.com/office/powerpoint/2010/main" val="36731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A995B7C-3871-4403-9BFD-F6DCCDA0C90B}" type="slidenum">
              <a:rPr lang="en-IN" smtClean="0"/>
              <a:t>18</a:t>
            </a:fld>
            <a:endParaRPr lang="en-IN"/>
          </a:p>
        </p:txBody>
      </p:sp>
    </p:spTree>
    <p:extLst>
      <p:ext uri="{BB962C8B-B14F-4D97-AF65-F5344CB8AC3E}">
        <p14:creationId xmlns:p14="http://schemas.microsoft.com/office/powerpoint/2010/main" val="3847905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A995B7C-3871-4403-9BFD-F6DCCDA0C90B}" type="slidenum">
              <a:rPr lang="en-IN" smtClean="0"/>
              <a:t>19</a:t>
            </a:fld>
            <a:endParaRPr lang="en-IN"/>
          </a:p>
        </p:txBody>
      </p:sp>
    </p:spTree>
    <p:extLst>
      <p:ext uri="{BB962C8B-B14F-4D97-AF65-F5344CB8AC3E}">
        <p14:creationId xmlns:p14="http://schemas.microsoft.com/office/powerpoint/2010/main" val="609305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A995B7C-3871-4403-9BFD-F6DCCDA0C90B}" type="slidenum">
              <a:rPr lang="en-IN" smtClean="0"/>
              <a:t>20</a:t>
            </a:fld>
            <a:endParaRPr lang="en-IN"/>
          </a:p>
        </p:txBody>
      </p:sp>
    </p:spTree>
    <p:extLst>
      <p:ext uri="{BB962C8B-B14F-4D97-AF65-F5344CB8AC3E}">
        <p14:creationId xmlns:p14="http://schemas.microsoft.com/office/powerpoint/2010/main" val="1605572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A995B7C-3871-4403-9BFD-F6DCCDA0C90B}" type="slidenum">
              <a:rPr lang="en-IN" smtClean="0"/>
              <a:t>21</a:t>
            </a:fld>
            <a:endParaRPr lang="en-IN"/>
          </a:p>
        </p:txBody>
      </p:sp>
    </p:spTree>
    <p:extLst>
      <p:ext uri="{BB962C8B-B14F-4D97-AF65-F5344CB8AC3E}">
        <p14:creationId xmlns:p14="http://schemas.microsoft.com/office/powerpoint/2010/main" val="1055294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A995B7C-3871-4403-9BFD-F6DCCDA0C90B}" type="slidenum">
              <a:rPr lang="en-IN" smtClean="0"/>
              <a:t>22</a:t>
            </a:fld>
            <a:endParaRPr lang="en-IN"/>
          </a:p>
        </p:txBody>
      </p:sp>
    </p:spTree>
    <p:extLst>
      <p:ext uri="{BB962C8B-B14F-4D97-AF65-F5344CB8AC3E}">
        <p14:creationId xmlns:p14="http://schemas.microsoft.com/office/powerpoint/2010/main" val="3097038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46CC4-F9C9-122C-7479-22253C00C0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4D54B2F-982B-A333-3DAE-0F87ABB74B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E426B41-C72A-13D3-3905-712831101268}"/>
              </a:ext>
            </a:extLst>
          </p:cNvPr>
          <p:cNvSpPr>
            <a:spLocks noGrp="1"/>
          </p:cNvSpPr>
          <p:nvPr>
            <p:ph type="dt" sz="half" idx="10"/>
          </p:nvPr>
        </p:nvSpPr>
        <p:spPr/>
        <p:txBody>
          <a:bodyPr/>
          <a:lstStyle/>
          <a:p>
            <a:fld id="{41E95930-8C96-44A2-AE21-01A58C6B0259}" type="datetimeFigureOut">
              <a:rPr lang="en-IN" smtClean="0"/>
              <a:t>13-11-2023</a:t>
            </a:fld>
            <a:endParaRPr lang="en-IN"/>
          </a:p>
        </p:txBody>
      </p:sp>
      <p:sp>
        <p:nvSpPr>
          <p:cNvPr id="5" name="Footer Placeholder 4">
            <a:extLst>
              <a:ext uri="{FF2B5EF4-FFF2-40B4-BE49-F238E27FC236}">
                <a16:creationId xmlns:a16="http://schemas.microsoft.com/office/drawing/2014/main" id="{B05FAAE9-2CD5-72F5-26DE-CB39D45641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00F53F-3F68-7F25-C2B6-77BA00AB3964}"/>
              </a:ext>
            </a:extLst>
          </p:cNvPr>
          <p:cNvSpPr>
            <a:spLocks noGrp="1"/>
          </p:cNvSpPr>
          <p:nvPr>
            <p:ph type="sldNum" sz="quarter" idx="12"/>
          </p:nvPr>
        </p:nvSpPr>
        <p:spPr/>
        <p:txBody>
          <a:bodyPr/>
          <a:lstStyle/>
          <a:p>
            <a:fld id="{CF4D3362-3AE3-4EAC-8C84-1AC3E4C04B84}" type="slidenum">
              <a:rPr lang="en-IN" smtClean="0"/>
              <a:t>‹#›</a:t>
            </a:fld>
            <a:endParaRPr lang="en-IN"/>
          </a:p>
        </p:txBody>
      </p:sp>
    </p:spTree>
    <p:extLst>
      <p:ext uri="{BB962C8B-B14F-4D97-AF65-F5344CB8AC3E}">
        <p14:creationId xmlns:p14="http://schemas.microsoft.com/office/powerpoint/2010/main" val="1372890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75B6C-A622-9A17-28E2-B30156167FA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5EBD51-1703-D7B2-6DCD-73F03432DD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A2F966-4F15-8411-1AEF-A01CDEDA9600}"/>
              </a:ext>
            </a:extLst>
          </p:cNvPr>
          <p:cNvSpPr>
            <a:spLocks noGrp="1"/>
          </p:cNvSpPr>
          <p:nvPr>
            <p:ph type="dt" sz="half" idx="10"/>
          </p:nvPr>
        </p:nvSpPr>
        <p:spPr/>
        <p:txBody>
          <a:bodyPr/>
          <a:lstStyle/>
          <a:p>
            <a:fld id="{41E95930-8C96-44A2-AE21-01A58C6B0259}" type="datetimeFigureOut">
              <a:rPr lang="en-IN" smtClean="0"/>
              <a:t>13-11-2023</a:t>
            </a:fld>
            <a:endParaRPr lang="en-IN"/>
          </a:p>
        </p:txBody>
      </p:sp>
      <p:sp>
        <p:nvSpPr>
          <p:cNvPr id="5" name="Footer Placeholder 4">
            <a:extLst>
              <a:ext uri="{FF2B5EF4-FFF2-40B4-BE49-F238E27FC236}">
                <a16:creationId xmlns:a16="http://schemas.microsoft.com/office/drawing/2014/main" id="{3CB375BB-BE1C-9FDC-DBE5-F581845DF3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44A1E5-3484-15FD-BCEE-4C3F2B8AE4D6}"/>
              </a:ext>
            </a:extLst>
          </p:cNvPr>
          <p:cNvSpPr>
            <a:spLocks noGrp="1"/>
          </p:cNvSpPr>
          <p:nvPr>
            <p:ph type="sldNum" sz="quarter" idx="12"/>
          </p:nvPr>
        </p:nvSpPr>
        <p:spPr/>
        <p:txBody>
          <a:bodyPr/>
          <a:lstStyle/>
          <a:p>
            <a:fld id="{CF4D3362-3AE3-4EAC-8C84-1AC3E4C04B84}" type="slidenum">
              <a:rPr lang="en-IN" smtClean="0"/>
              <a:t>‹#›</a:t>
            </a:fld>
            <a:endParaRPr lang="en-IN"/>
          </a:p>
        </p:txBody>
      </p:sp>
    </p:spTree>
    <p:extLst>
      <p:ext uri="{BB962C8B-B14F-4D97-AF65-F5344CB8AC3E}">
        <p14:creationId xmlns:p14="http://schemas.microsoft.com/office/powerpoint/2010/main" val="2430215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A8091A-DBBD-C846-4E89-3A9D9C5B4A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6FADC8-E396-57C8-66A0-69FBF99461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558EB6-07F7-6A1E-B853-626CF268A99A}"/>
              </a:ext>
            </a:extLst>
          </p:cNvPr>
          <p:cNvSpPr>
            <a:spLocks noGrp="1"/>
          </p:cNvSpPr>
          <p:nvPr>
            <p:ph type="dt" sz="half" idx="10"/>
          </p:nvPr>
        </p:nvSpPr>
        <p:spPr/>
        <p:txBody>
          <a:bodyPr/>
          <a:lstStyle/>
          <a:p>
            <a:fld id="{41E95930-8C96-44A2-AE21-01A58C6B0259}" type="datetimeFigureOut">
              <a:rPr lang="en-IN" smtClean="0"/>
              <a:t>13-11-2023</a:t>
            </a:fld>
            <a:endParaRPr lang="en-IN"/>
          </a:p>
        </p:txBody>
      </p:sp>
      <p:sp>
        <p:nvSpPr>
          <p:cNvPr id="5" name="Footer Placeholder 4">
            <a:extLst>
              <a:ext uri="{FF2B5EF4-FFF2-40B4-BE49-F238E27FC236}">
                <a16:creationId xmlns:a16="http://schemas.microsoft.com/office/drawing/2014/main" id="{465A1145-E40E-158E-CE48-862DB6B97B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2099A7-6C15-DA87-570D-AD527BAF4014}"/>
              </a:ext>
            </a:extLst>
          </p:cNvPr>
          <p:cNvSpPr>
            <a:spLocks noGrp="1"/>
          </p:cNvSpPr>
          <p:nvPr>
            <p:ph type="sldNum" sz="quarter" idx="12"/>
          </p:nvPr>
        </p:nvSpPr>
        <p:spPr/>
        <p:txBody>
          <a:bodyPr/>
          <a:lstStyle/>
          <a:p>
            <a:fld id="{CF4D3362-3AE3-4EAC-8C84-1AC3E4C04B84}" type="slidenum">
              <a:rPr lang="en-IN" smtClean="0"/>
              <a:t>‹#›</a:t>
            </a:fld>
            <a:endParaRPr lang="en-IN"/>
          </a:p>
        </p:txBody>
      </p:sp>
    </p:spTree>
    <p:extLst>
      <p:ext uri="{BB962C8B-B14F-4D97-AF65-F5344CB8AC3E}">
        <p14:creationId xmlns:p14="http://schemas.microsoft.com/office/powerpoint/2010/main" val="3493632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1AB8-B373-9A78-2C8A-DBE98BBB1FF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8FFB3A-44EF-3A58-8A77-F00636617C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136D16-A52A-904A-788D-39EFABA3AF01}"/>
              </a:ext>
            </a:extLst>
          </p:cNvPr>
          <p:cNvSpPr>
            <a:spLocks noGrp="1"/>
          </p:cNvSpPr>
          <p:nvPr>
            <p:ph type="dt" sz="half" idx="10"/>
          </p:nvPr>
        </p:nvSpPr>
        <p:spPr/>
        <p:txBody>
          <a:bodyPr/>
          <a:lstStyle/>
          <a:p>
            <a:fld id="{41E95930-8C96-44A2-AE21-01A58C6B0259}" type="datetimeFigureOut">
              <a:rPr lang="en-IN" smtClean="0"/>
              <a:t>13-11-2023</a:t>
            </a:fld>
            <a:endParaRPr lang="en-IN"/>
          </a:p>
        </p:txBody>
      </p:sp>
      <p:sp>
        <p:nvSpPr>
          <p:cNvPr id="5" name="Footer Placeholder 4">
            <a:extLst>
              <a:ext uri="{FF2B5EF4-FFF2-40B4-BE49-F238E27FC236}">
                <a16:creationId xmlns:a16="http://schemas.microsoft.com/office/drawing/2014/main" id="{7ED360CA-EFEC-7B0F-6340-D8E4F136CA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6197A8-627C-015E-3B3D-4926F109D31B}"/>
              </a:ext>
            </a:extLst>
          </p:cNvPr>
          <p:cNvSpPr>
            <a:spLocks noGrp="1"/>
          </p:cNvSpPr>
          <p:nvPr>
            <p:ph type="sldNum" sz="quarter" idx="12"/>
          </p:nvPr>
        </p:nvSpPr>
        <p:spPr/>
        <p:txBody>
          <a:bodyPr/>
          <a:lstStyle/>
          <a:p>
            <a:fld id="{CF4D3362-3AE3-4EAC-8C84-1AC3E4C04B84}" type="slidenum">
              <a:rPr lang="en-IN" smtClean="0"/>
              <a:t>‹#›</a:t>
            </a:fld>
            <a:endParaRPr lang="en-IN"/>
          </a:p>
        </p:txBody>
      </p:sp>
    </p:spTree>
    <p:extLst>
      <p:ext uri="{BB962C8B-B14F-4D97-AF65-F5344CB8AC3E}">
        <p14:creationId xmlns:p14="http://schemas.microsoft.com/office/powerpoint/2010/main" val="4188550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83F7E-023C-D189-239A-08AC9179C8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E6C1E36-8212-D266-5353-41A9E9EB0B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2DC0B7-2193-7BF1-6026-559C53275FB7}"/>
              </a:ext>
            </a:extLst>
          </p:cNvPr>
          <p:cNvSpPr>
            <a:spLocks noGrp="1"/>
          </p:cNvSpPr>
          <p:nvPr>
            <p:ph type="dt" sz="half" idx="10"/>
          </p:nvPr>
        </p:nvSpPr>
        <p:spPr/>
        <p:txBody>
          <a:bodyPr/>
          <a:lstStyle/>
          <a:p>
            <a:fld id="{41E95930-8C96-44A2-AE21-01A58C6B0259}" type="datetimeFigureOut">
              <a:rPr lang="en-IN" smtClean="0"/>
              <a:t>13-11-2023</a:t>
            </a:fld>
            <a:endParaRPr lang="en-IN"/>
          </a:p>
        </p:txBody>
      </p:sp>
      <p:sp>
        <p:nvSpPr>
          <p:cNvPr id="5" name="Footer Placeholder 4">
            <a:extLst>
              <a:ext uri="{FF2B5EF4-FFF2-40B4-BE49-F238E27FC236}">
                <a16:creationId xmlns:a16="http://schemas.microsoft.com/office/drawing/2014/main" id="{877FF99E-C3B4-623A-8C0A-390F39A57A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2EA085-4B3E-4D30-C34B-95EF7107007E}"/>
              </a:ext>
            </a:extLst>
          </p:cNvPr>
          <p:cNvSpPr>
            <a:spLocks noGrp="1"/>
          </p:cNvSpPr>
          <p:nvPr>
            <p:ph type="sldNum" sz="quarter" idx="12"/>
          </p:nvPr>
        </p:nvSpPr>
        <p:spPr/>
        <p:txBody>
          <a:bodyPr/>
          <a:lstStyle/>
          <a:p>
            <a:fld id="{CF4D3362-3AE3-4EAC-8C84-1AC3E4C04B84}" type="slidenum">
              <a:rPr lang="en-IN" smtClean="0"/>
              <a:t>‹#›</a:t>
            </a:fld>
            <a:endParaRPr lang="en-IN"/>
          </a:p>
        </p:txBody>
      </p:sp>
    </p:spTree>
    <p:extLst>
      <p:ext uri="{BB962C8B-B14F-4D97-AF65-F5344CB8AC3E}">
        <p14:creationId xmlns:p14="http://schemas.microsoft.com/office/powerpoint/2010/main" val="2349248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D5A42-875E-70E4-2230-DCFDEA55E82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218423-3395-49C2-DD31-473F02BF67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9DA0740-FBA5-24D5-666D-B8934B54BB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28F22F7-177D-030D-ED2D-63652B8BBA10}"/>
              </a:ext>
            </a:extLst>
          </p:cNvPr>
          <p:cNvSpPr>
            <a:spLocks noGrp="1"/>
          </p:cNvSpPr>
          <p:nvPr>
            <p:ph type="dt" sz="half" idx="10"/>
          </p:nvPr>
        </p:nvSpPr>
        <p:spPr/>
        <p:txBody>
          <a:bodyPr/>
          <a:lstStyle/>
          <a:p>
            <a:fld id="{41E95930-8C96-44A2-AE21-01A58C6B0259}" type="datetimeFigureOut">
              <a:rPr lang="en-IN" smtClean="0"/>
              <a:t>13-11-2023</a:t>
            </a:fld>
            <a:endParaRPr lang="en-IN"/>
          </a:p>
        </p:txBody>
      </p:sp>
      <p:sp>
        <p:nvSpPr>
          <p:cNvPr id="6" name="Footer Placeholder 5">
            <a:extLst>
              <a:ext uri="{FF2B5EF4-FFF2-40B4-BE49-F238E27FC236}">
                <a16:creationId xmlns:a16="http://schemas.microsoft.com/office/drawing/2014/main" id="{704BB6A6-DDE4-BF48-2966-AC09687F94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0E06AE8-21E4-A9CE-F664-EB972C07CDC1}"/>
              </a:ext>
            </a:extLst>
          </p:cNvPr>
          <p:cNvSpPr>
            <a:spLocks noGrp="1"/>
          </p:cNvSpPr>
          <p:nvPr>
            <p:ph type="sldNum" sz="quarter" idx="12"/>
          </p:nvPr>
        </p:nvSpPr>
        <p:spPr/>
        <p:txBody>
          <a:bodyPr/>
          <a:lstStyle/>
          <a:p>
            <a:fld id="{CF4D3362-3AE3-4EAC-8C84-1AC3E4C04B84}" type="slidenum">
              <a:rPr lang="en-IN" smtClean="0"/>
              <a:t>‹#›</a:t>
            </a:fld>
            <a:endParaRPr lang="en-IN"/>
          </a:p>
        </p:txBody>
      </p:sp>
    </p:spTree>
    <p:extLst>
      <p:ext uri="{BB962C8B-B14F-4D97-AF65-F5344CB8AC3E}">
        <p14:creationId xmlns:p14="http://schemas.microsoft.com/office/powerpoint/2010/main" val="4107112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071BF-D4F5-0B30-E359-459D277D199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0C1478-1301-641C-059D-4019004AE9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8D53F2-7DFB-4D25-CD46-6D30E9CA48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6671F16-6098-89CF-C6BE-E563A02C79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D78C12-7F8B-F7C9-FF35-BF3E9A7016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3365E60-DBEE-C394-5E2C-2860A62969D3}"/>
              </a:ext>
            </a:extLst>
          </p:cNvPr>
          <p:cNvSpPr>
            <a:spLocks noGrp="1"/>
          </p:cNvSpPr>
          <p:nvPr>
            <p:ph type="dt" sz="half" idx="10"/>
          </p:nvPr>
        </p:nvSpPr>
        <p:spPr/>
        <p:txBody>
          <a:bodyPr/>
          <a:lstStyle/>
          <a:p>
            <a:fld id="{41E95930-8C96-44A2-AE21-01A58C6B0259}" type="datetimeFigureOut">
              <a:rPr lang="en-IN" smtClean="0"/>
              <a:t>13-11-2023</a:t>
            </a:fld>
            <a:endParaRPr lang="en-IN"/>
          </a:p>
        </p:txBody>
      </p:sp>
      <p:sp>
        <p:nvSpPr>
          <p:cNvPr id="8" name="Footer Placeholder 7">
            <a:extLst>
              <a:ext uri="{FF2B5EF4-FFF2-40B4-BE49-F238E27FC236}">
                <a16:creationId xmlns:a16="http://schemas.microsoft.com/office/drawing/2014/main" id="{DE231E05-5821-77FA-1806-A64CE294882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AF94BA1-5F2F-DF4F-45A3-C1DD68BA9F2B}"/>
              </a:ext>
            </a:extLst>
          </p:cNvPr>
          <p:cNvSpPr>
            <a:spLocks noGrp="1"/>
          </p:cNvSpPr>
          <p:nvPr>
            <p:ph type="sldNum" sz="quarter" idx="12"/>
          </p:nvPr>
        </p:nvSpPr>
        <p:spPr/>
        <p:txBody>
          <a:bodyPr/>
          <a:lstStyle/>
          <a:p>
            <a:fld id="{CF4D3362-3AE3-4EAC-8C84-1AC3E4C04B84}" type="slidenum">
              <a:rPr lang="en-IN" smtClean="0"/>
              <a:t>‹#›</a:t>
            </a:fld>
            <a:endParaRPr lang="en-IN"/>
          </a:p>
        </p:txBody>
      </p:sp>
    </p:spTree>
    <p:extLst>
      <p:ext uri="{BB962C8B-B14F-4D97-AF65-F5344CB8AC3E}">
        <p14:creationId xmlns:p14="http://schemas.microsoft.com/office/powerpoint/2010/main" val="293714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9945-9408-3D1C-275D-69728EECE75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FC88549-B364-9A63-B8CB-5C059A0E530A}"/>
              </a:ext>
            </a:extLst>
          </p:cNvPr>
          <p:cNvSpPr>
            <a:spLocks noGrp="1"/>
          </p:cNvSpPr>
          <p:nvPr>
            <p:ph type="dt" sz="half" idx="10"/>
          </p:nvPr>
        </p:nvSpPr>
        <p:spPr/>
        <p:txBody>
          <a:bodyPr/>
          <a:lstStyle/>
          <a:p>
            <a:fld id="{41E95930-8C96-44A2-AE21-01A58C6B0259}" type="datetimeFigureOut">
              <a:rPr lang="en-IN" smtClean="0"/>
              <a:t>13-11-2023</a:t>
            </a:fld>
            <a:endParaRPr lang="en-IN"/>
          </a:p>
        </p:txBody>
      </p:sp>
      <p:sp>
        <p:nvSpPr>
          <p:cNvPr id="4" name="Footer Placeholder 3">
            <a:extLst>
              <a:ext uri="{FF2B5EF4-FFF2-40B4-BE49-F238E27FC236}">
                <a16:creationId xmlns:a16="http://schemas.microsoft.com/office/drawing/2014/main" id="{01FEF04A-9A40-E23D-0E5C-FC2272087CB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52FC510-3D35-7269-48A8-80283074CE47}"/>
              </a:ext>
            </a:extLst>
          </p:cNvPr>
          <p:cNvSpPr>
            <a:spLocks noGrp="1"/>
          </p:cNvSpPr>
          <p:nvPr>
            <p:ph type="sldNum" sz="quarter" idx="12"/>
          </p:nvPr>
        </p:nvSpPr>
        <p:spPr/>
        <p:txBody>
          <a:bodyPr/>
          <a:lstStyle/>
          <a:p>
            <a:fld id="{CF4D3362-3AE3-4EAC-8C84-1AC3E4C04B84}" type="slidenum">
              <a:rPr lang="en-IN" smtClean="0"/>
              <a:t>‹#›</a:t>
            </a:fld>
            <a:endParaRPr lang="en-IN"/>
          </a:p>
        </p:txBody>
      </p:sp>
    </p:spTree>
    <p:extLst>
      <p:ext uri="{BB962C8B-B14F-4D97-AF65-F5344CB8AC3E}">
        <p14:creationId xmlns:p14="http://schemas.microsoft.com/office/powerpoint/2010/main" val="2786597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A054E4-A41C-7326-ED77-2A06ECF46F2A}"/>
              </a:ext>
            </a:extLst>
          </p:cNvPr>
          <p:cNvSpPr>
            <a:spLocks noGrp="1"/>
          </p:cNvSpPr>
          <p:nvPr>
            <p:ph type="dt" sz="half" idx="10"/>
          </p:nvPr>
        </p:nvSpPr>
        <p:spPr/>
        <p:txBody>
          <a:bodyPr/>
          <a:lstStyle/>
          <a:p>
            <a:fld id="{41E95930-8C96-44A2-AE21-01A58C6B0259}" type="datetimeFigureOut">
              <a:rPr lang="en-IN" smtClean="0"/>
              <a:t>13-11-2023</a:t>
            </a:fld>
            <a:endParaRPr lang="en-IN"/>
          </a:p>
        </p:txBody>
      </p:sp>
      <p:sp>
        <p:nvSpPr>
          <p:cNvPr id="3" name="Footer Placeholder 2">
            <a:extLst>
              <a:ext uri="{FF2B5EF4-FFF2-40B4-BE49-F238E27FC236}">
                <a16:creationId xmlns:a16="http://schemas.microsoft.com/office/drawing/2014/main" id="{F9EF7B7F-D840-2722-BB65-8119EBF2E6A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DB2B77D-4063-85F3-9DCB-805802158118}"/>
              </a:ext>
            </a:extLst>
          </p:cNvPr>
          <p:cNvSpPr>
            <a:spLocks noGrp="1"/>
          </p:cNvSpPr>
          <p:nvPr>
            <p:ph type="sldNum" sz="quarter" idx="12"/>
          </p:nvPr>
        </p:nvSpPr>
        <p:spPr/>
        <p:txBody>
          <a:bodyPr/>
          <a:lstStyle/>
          <a:p>
            <a:fld id="{CF4D3362-3AE3-4EAC-8C84-1AC3E4C04B84}" type="slidenum">
              <a:rPr lang="en-IN" smtClean="0"/>
              <a:t>‹#›</a:t>
            </a:fld>
            <a:endParaRPr lang="en-IN"/>
          </a:p>
        </p:txBody>
      </p:sp>
    </p:spTree>
    <p:extLst>
      <p:ext uri="{BB962C8B-B14F-4D97-AF65-F5344CB8AC3E}">
        <p14:creationId xmlns:p14="http://schemas.microsoft.com/office/powerpoint/2010/main" val="4139012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20A79-0645-EC50-405F-EEB9817B88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1853A44-C2AC-F4CD-C243-31BC68FFF5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A5434DF-CF88-500D-65BD-1AD108BCB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5041C6-1F69-5401-174F-85ED9A9E5ABA}"/>
              </a:ext>
            </a:extLst>
          </p:cNvPr>
          <p:cNvSpPr>
            <a:spLocks noGrp="1"/>
          </p:cNvSpPr>
          <p:nvPr>
            <p:ph type="dt" sz="half" idx="10"/>
          </p:nvPr>
        </p:nvSpPr>
        <p:spPr/>
        <p:txBody>
          <a:bodyPr/>
          <a:lstStyle/>
          <a:p>
            <a:fld id="{41E95930-8C96-44A2-AE21-01A58C6B0259}" type="datetimeFigureOut">
              <a:rPr lang="en-IN" smtClean="0"/>
              <a:t>13-11-2023</a:t>
            </a:fld>
            <a:endParaRPr lang="en-IN"/>
          </a:p>
        </p:txBody>
      </p:sp>
      <p:sp>
        <p:nvSpPr>
          <p:cNvPr id="6" name="Footer Placeholder 5">
            <a:extLst>
              <a:ext uri="{FF2B5EF4-FFF2-40B4-BE49-F238E27FC236}">
                <a16:creationId xmlns:a16="http://schemas.microsoft.com/office/drawing/2014/main" id="{4271AC53-D3AF-1CC8-E75A-8766BB4E31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C5A295-61E0-5C98-496A-06027FBA9F0B}"/>
              </a:ext>
            </a:extLst>
          </p:cNvPr>
          <p:cNvSpPr>
            <a:spLocks noGrp="1"/>
          </p:cNvSpPr>
          <p:nvPr>
            <p:ph type="sldNum" sz="quarter" idx="12"/>
          </p:nvPr>
        </p:nvSpPr>
        <p:spPr/>
        <p:txBody>
          <a:bodyPr/>
          <a:lstStyle/>
          <a:p>
            <a:fld id="{CF4D3362-3AE3-4EAC-8C84-1AC3E4C04B84}" type="slidenum">
              <a:rPr lang="en-IN" smtClean="0"/>
              <a:t>‹#›</a:t>
            </a:fld>
            <a:endParaRPr lang="en-IN"/>
          </a:p>
        </p:txBody>
      </p:sp>
    </p:spTree>
    <p:extLst>
      <p:ext uri="{BB962C8B-B14F-4D97-AF65-F5344CB8AC3E}">
        <p14:creationId xmlns:p14="http://schemas.microsoft.com/office/powerpoint/2010/main" val="2237394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78844-D6C2-1CCA-6886-DF9892006A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2BD1507-FC96-A8C2-BDBC-FC1C4DDF84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5F00541-19AD-AF1F-4625-61788C2368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64ADD0-942C-2134-08D6-AEE373F8E177}"/>
              </a:ext>
            </a:extLst>
          </p:cNvPr>
          <p:cNvSpPr>
            <a:spLocks noGrp="1"/>
          </p:cNvSpPr>
          <p:nvPr>
            <p:ph type="dt" sz="half" idx="10"/>
          </p:nvPr>
        </p:nvSpPr>
        <p:spPr/>
        <p:txBody>
          <a:bodyPr/>
          <a:lstStyle/>
          <a:p>
            <a:fld id="{41E95930-8C96-44A2-AE21-01A58C6B0259}" type="datetimeFigureOut">
              <a:rPr lang="en-IN" smtClean="0"/>
              <a:t>13-11-2023</a:t>
            </a:fld>
            <a:endParaRPr lang="en-IN"/>
          </a:p>
        </p:txBody>
      </p:sp>
      <p:sp>
        <p:nvSpPr>
          <p:cNvPr id="6" name="Footer Placeholder 5">
            <a:extLst>
              <a:ext uri="{FF2B5EF4-FFF2-40B4-BE49-F238E27FC236}">
                <a16:creationId xmlns:a16="http://schemas.microsoft.com/office/drawing/2014/main" id="{ED6947EE-8DF0-4848-32AA-01A17BFF38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4CA95A-5B06-DC99-13A4-55C361E14274}"/>
              </a:ext>
            </a:extLst>
          </p:cNvPr>
          <p:cNvSpPr>
            <a:spLocks noGrp="1"/>
          </p:cNvSpPr>
          <p:nvPr>
            <p:ph type="sldNum" sz="quarter" idx="12"/>
          </p:nvPr>
        </p:nvSpPr>
        <p:spPr/>
        <p:txBody>
          <a:bodyPr/>
          <a:lstStyle/>
          <a:p>
            <a:fld id="{CF4D3362-3AE3-4EAC-8C84-1AC3E4C04B84}" type="slidenum">
              <a:rPr lang="en-IN" smtClean="0"/>
              <a:t>‹#›</a:t>
            </a:fld>
            <a:endParaRPr lang="en-IN"/>
          </a:p>
        </p:txBody>
      </p:sp>
    </p:spTree>
    <p:extLst>
      <p:ext uri="{BB962C8B-B14F-4D97-AF65-F5344CB8AC3E}">
        <p14:creationId xmlns:p14="http://schemas.microsoft.com/office/powerpoint/2010/main" val="2053464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C6159E-C08D-0656-A485-97C73BEF9A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B54A169-BBFC-CAEF-8F32-E67045CA32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4DC2C4-B585-3480-DDD2-1EB54FCEA9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E95930-8C96-44A2-AE21-01A58C6B0259}" type="datetimeFigureOut">
              <a:rPr lang="en-IN" smtClean="0"/>
              <a:t>13-11-2023</a:t>
            </a:fld>
            <a:endParaRPr lang="en-IN"/>
          </a:p>
        </p:txBody>
      </p:sp>
      <p:sp>
        <p:nvSpPr>
          <p:cNvPr id="5" name="Footer Placeholder 4">
            <a:extLst>
              <a:ext uri="{FF2B5EF4-FFF2-40B4-BE49-F238E27FC236}">
                <a16:creationId xmlns:a16="http://schemas.microsoft.com/office/drawing/2014/main" id="{4191DBAF-1721-4349-0EC9-D2E6C14D87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C957E31-5C26-AEF6-C7A4-761657ACE2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D3362-3AE3-4EAC-8C84-1AC3E4C04B84}" type="slidenum">
              <a:rPr lang="en-IN" smtClean="0"/>
              <a:t>‹#›</a:t>
            </a:fld>
            <a:endParaRPr lang="en-IN"/>
          </a:p>
        </p:txBody>
      </p:sp>
    </p:spTree>
    <p:extLst>
      <p:ext uri="{BB962C8B-B14F-4D97-AF65-F5344CB8AC3E}">
        <p14:creationId xmlns:p14="http://schemas.microsoft.com/office/powerpoint/2010/main" val="3467860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emf"/></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rive.google.com/file/d/1cYFo4aJkrwVeHFt1jB7zSiMRp8AOiow1/view?usp=sharing" TargetMode="External"/><Relationship Id="rId2" Type="http://schemas.openxmlformats.org/officeDocument/2006/relationships/hyperlink" Target="https://drive.google.com/file/d/1MixbGqmnv_A7-E336NaRtx56od-MZK24/view?usp=sharing" TargetMode="External"/><Relationship Id="rId1" Type="http://schemas.openxmlformats.org/officeDocument/2006/relationships/slideLayout" Target="../slideLayouts/slideLayout2.xml"/><Relationship Id="rId4" Type="http://schemas.openxmlformats.org/officeDocument/2006/relationships/hyperlink" Target="https://drive.google.com/file/d/1VzPEME5Vj8hjPPT3ZS8WmuviCEUT2iwU/view?usp=shari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698E-89AC-1146-29F0-89CBCC7D0DBC}"/>
              </a:ext>
            </a:extLst>
          </p:cNvPr>
          <p:cNvSpPr>
            <a:spLocks noGrp="1"/>
          </p:cNvSpPr>
          <p:nvPr>
            <p:ph type="ctrTitle"/>
          </p:nvPr>
        </p:nvSpPr>
        <p:spPr>
          <a:xfrm>
            <a:off x="313778" y="217597"/>
            <a:ext cx="11354168" cy="2364354"/>
          </a:xfrm>
        </p:spPr>
        <p:txBody>
          <a:bodyPr vert="horz" lIns="91440" tIns="45720" rIns="91440" bIns="45720" rtlCol="0" anchor="t">
            <a:normAutofit/>
          </a:bodyPr>
          <a:lstStyle/>
          <a:p>
            <a:r>
              <a:rPr lang="en-US" sz="4000" b="1" kern="1200" dirty="0">
                <a:latin typeface="+mj-lt"/>
                <a:ea typeface="+mj-ea"/>
                <a:cs typeface="+mj-cs"/>
              </a:rPr>
              <a:t>ENPM 667 </a:t>
            </a:r>
            <a:br>
              <a:rPr lang="en-US" sz="4000" b="1" kern="1200" dirty="0">
                <a:latin typeface="+mj-lt"/>
                <a:ea typeface="+mj-ea"/>
                <a:cs typeface="+mj-cs"/>
              </a:rPr>
            </a:br>
            <a:r>
              <a:rPr lang="en-US" sz="4000" b="1" kern="1200" dirty="0">
                <a:latin typeface="+mj-lt"/>
                <a:ea typeface="+mj-ea"/>
                <a:cs typeface="+mj-cs"/>
              </a:rPr>
              <a:t>Control of Robotic Systems</a:t>
            </a:r>
            <a:br>
              <a:rPr lang="en-US" sz="4000" b="1" kern="1200" dirty="0">
                <a:latin typeface="+mj-lt"/>
                <a:ea typeface="+mj-ea"/>
                <a:cs typeface="+mj-cs"/>
              </a:rPr>
            </a:br>
            <a:r>
              <a:rPr lang="en-US" sz="4000" b="1" kern="1200" dirty="0">
                <a:latin typeface="+mj-lt"/>
                <a:ea typeface="+mj-ea"/>
                <a:cs typeface="+mj-cs"/>
              </a:rPr>
              <a:t>Project 1</a:t>
            </a:r>
          </a:p>
        </p:txBody>
      </p:sp>
      <p:sp>
        <p:nvSpPr>
          <p:cNvPr id="3" name="Subtitle 2">
            <a:extLst>
              <a:ext uri="{FF2B5EF4-FFF2-40B4-BE49-F238E27FC236}">
                <a16:creationId xmlns:a16="http://schemas.microsoft.com/office/drawing/2014/main" id="{F2A1126C-098F-E7E1-D1CF-FB3BAA2F057B}"/>
              </a:ext>
            </a:extLst>
          </p:cNvPr>
          <p:cNvSpPr>
            <a:spLocks noGrp="1"/>
          </p:cNvSpPr>
          <p:nvPr>
            <p:ph type="subTitle" idx="1"/>
          </p:nvPr>
        </p:nvSpPr>
        <p:spPr>
          <a:xfrm>
            <a:off x="673643" y="2693571"/>
            <a:ext cx="10634438" cy="3327400"/>
          </a:xfrm>
        </p:spPr>
        <p:txBody>
          <a:bodyPr vert="horz" lIns="91440" tIns="45720" rIns="91440" bIns="45720" rtlCol="0">
            <a:normAutofit fontScale="92500" lnSpcReduction="10000"/>
          </a:bodyPr>
          <a:lstStyle/>
          <a:p>
            <a:r>
              <a:rPr lang="en-US" dirty="0"/>
              <a:t>Presentation on topic:</a:t>
            </a:r>
          </a:p>
          <a:p>
            <a:r>
              <a:rPr lang="en-US" dirty="0"/>
              <a:t>Feedback Linearization vs. Adaptive Sliding Mode Control for a Quadrotor Helicopter</a:t>
            </a:r>
          </a:p>
          <a:p>
            <a:endParaRPr lang="en-US" dirty="0"/>
          </a:p>
          <a:p>
            <a:r>
              <a:rPr lang="en-US" dirty="0"/>
              <a:t>Aim: To study and compare two different approaches for controlling a highly coupled nonlinear system(quadrotor)</a:t>
            </a:r>
          </a:p>
          <a:p>
            <a:endParaRPr lang="en-US" dirty="0"/>
          </a:p>
          <a:p>
            <a:r>
              <a:rPr lang="en-US" dirty="0"/>
              <a:t>Journal paper: Daewon Lee, H. Jin Kim, and Shankar Sastry, “Feedback Linearization vs. Adaptive Sliding Mode Control for a Quadrotor Helicopter”, International Journal of Control, Automation, and Systems (2009) 7(3):419-428.</a:t>
            </a:r>
          </a:p>
        </p:txBody>
      </p:sp>
    </p:spTree>
    <p:extLst>
      <p:ext uri="{BB962C8B-B14F-4D97-AF65-F5344CB8AC3E}">
        <p14:creationId xmlns:p14="http://schemas.microsoft.com/office/powerpoint/2010/main" val="687713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E5227EC-DBF8-597A-75F7-F62AAC33E10E}"/>
              </a:ext>
            </a:extLst>
          </p:cNvPr>
          <p:cNvSpPr>
            <a:spLocks noGrp="1"/>
          </p:cNvSpPr>
          <p:nvPr>
            <p:ph type="title"/>
          </p:nvPr>
        </p:nvSpPr>
        <p:spPr>
          <a:xfrm>
            <a:off x="102776" y="-270608"/>
            <a:ext cx="7399237" cy="1360465"/>
          </a:xfrm>
          <a:prstGeom prst="ellipse">
            <a:avLst/>
          </a:prstGeom>
        </p:spPr>
        <p:txBody>
          <a:bodyPr vert="horz" lIns="91440" tIns="45720" rIns="91440" bIns="45720" rtlCol="0" anchor="b">
            <a:normAutofit/>
          </a:bodyPr>
          <a:lstStyle/>
          <a:p>
            <a:r>
              <a:rPr lang="en-US" sz="3200" b="1" dirty="0"/>
              <a:t>Results Obtained</a:t>
            </a:r>
          </a:p>
        </p:txBody>
      </p:sp>
      <p:sp>
        <p:nvSpPr>
          <p:cNvPr id="31" name="TextBox 30">
            <a:extLst>
              <a:ext uri="{FF2B5EF4-FFF2-40B4-BE49-F238E27FC236}">
                <a16:creationId xmlns:a16="http://schemas.microsoft.com/office/drawing/2014/main" id="{6A7EC38A-6117-C2E6-F8C9-6AE6AFD4F9A8}"/>
              </a:ext>
            </a:extLst>
          </p:cNvPr>
          <p:cNvSpPr txBox="1"/>
          <p:nvPr/>
        </p:nvSpPr>
        <p:spPr>
          <a:xfrm>
            <a:off x="983193" y="5713551"/>
            <a:ext cx="3598640" cy="646331"/>
          </a:xfrm>
          <a:prstGeom prst="rect">
            <a:avLst/>
          </a:prstGeom>
          <a:noFill/>
        </p:spPr>
        <p:txBody>
          <a:bodyPr wrap="square">
            <a:spAutoFit/>
          </a:bodyPr>
          <a:lstStyle/>
          <a:p>
            <a:r>
              <a:rPr lang="en-US" sz="1800" b="1" dirty="0"/>
              <a:t>3d Plot of the quadcopter trajectory (obtained from system dynamics)</a:t>
            </a:r>
            <a:endParaRPr lang="en-IN" dirty="0"/>
          </a:p>
        </p:txBody>
      </p:sp>
      <p:sp>
        <p:nvSpPr>
          <p:cNvPr id="32" name="TextBox 31">
            <a:extLst>
              <a:ext uri="{FF2B5EF4-FFF2-40B4-BE49-F238E27FC236}">
                <a16:creationId xmlns:a16="http://schemas.microsoft.com/office/drawing/2014/main" id="{1B529509-1A0F-C789-5A0A-83F2FED634DA}"/>
              </a:ext>
            </a:extLst>
          </p:cNvPr>
          <p:cNvSpPr txBox="1"/>
          <p:nvPr/>
        </p:nvSpPr>
        <p:spPr>
          <a:xfrm>
            <a:off x="6931743" y="5528885"/>
            <a:ext cx="4933028" cy="646331"/>
          </a:xfrm>
          <a:prstGeom prst="rect">
            <a:avLst/>
          </a:prstGeom>
          <a:noFill/>
        </p:spPr>
        <p:txBody>
          <a:bodyPr wrap="square">
            <a:spAutoFit/>
          </a:bodyPr>
          <a:lstStyle/>
          <a:p>
            <a:r>
              <a:rPr lang="en-IN" sz="1800" b="1" dirty="0"/>
              <a:t>X trajectory value obtained from quadcopter dynamics</a:t>
            </a:r>
          </a:p>
        </p:txBody>
      </p:sp>
      <p:pic>
        <p:nvPicPr>
          <p:cNvPr id="3" name="Picture 2">
            <a:extLst>
              <a:ext uri="{FF2B5EF4-FFF2-40B4-BE49-F238E27FC236}">
                <a16:creationId xmlns:a16="http://schemas.microsoft.com/office/drawing/2014/main" id="{78B230E3-5089-2C50-C83B-2376A6886C4E}"/>
              </a:ext>
            </a:extLst>
          </p:cNvPr>
          <p:cNvPicPr>
            <a:picLocks noChangeAspect="1"/>
          </p:cNvPicPr>
          <p:nvPr/>
        </p:nvPicPr>
        <p:blipFill rotWithShape="1">
          <a:blip r:embed="rId2"/>
          <a:srcRect l="8491" t="3251" r="6831" b="5972"/>
          <a:stretch/>
        </p:blipFill>
        <p:spPr>
          <a:xfrm>
            <a:off x="102776" y="966910"/>
            <a:ext cx="5888063" cy="4404658"/>
          </a:xfrm>
          <a:prstGeom prst="rect">
            <a:avLst/>
          </a:prstGeom>
          <a:ln>
            <a:solidFill>
              <a:schemeClr val="tx1"/>
            </a:solidFill>
          </a:ln>
        </p:spPr>
      </p:pic>
      <p:pic>
        <p:nvPicPr>
          <p:cNvPr id="5" name="Picture 4">
            <a:extLst>
              <a:ext uri="{FF2B5EF4-FFF2-40B4-BE49-F238E27FC236}">
                <a16:creationId xmlns:a16="http://schemas.microsoft.com/office/drawing/2014/main" id="{6F052123-31A9-585A-A683-88901A1E12D0}"/>
              </a:ext>
            </a:extLst>
          </p:cNvPr>
          <p:cNvPicPr>
            <a:picLocks noChangeAspect="1"/>
          </p:cNvPicPr>
          <p:nvPr/>
        </p:nvPicPr>
        <p:blipFill>
          <a:blip r:embed="rId3"/>
          <a:stretch>
            <a:fillRect/>
          </a:stretch>
        </p:blipFill>
        <p:spPr>
          <a:xfrm>
            <a:off x="6201160" y="1278076"/>
            <a:ext cx="5788777" cy="4093492"/>
          </a:xfrm>
          <a:prstGeom prst="rect">
            <a:avLst/>
          </a:prstGeom>
          <a:ln>
            <a:solidFill>
              <a:schemeClr val="tx1"/>
            </a:solidFill>
          </a:ln>
        </p:spPr>
      </p:pic>
    </p:spTree>
    <p:extLst>
      <p:ext uri="{BB962C8B-B14F-4D97-AF65-F5344CB8AC3E}">
        <p14:creationId xmlns:p14="http://schemas.microsoft.com/office/powerpoint/2010/main" val="2860593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E5227EC-DBF8-597A-75F7-F62AAC33E10E}"/>
              </a:ext>
            </a:extLst>
          </p:cNvPr>
          <p:cNvSpPr>
            <a:spLocks noGrp="1"/>
          </p:cNvSpPr>
          <p:nvPr>
            <p:ph type="title"/>
          </p:nvPr>
        </p:nvSpPr>
        <p:spPr>
          <a:xfrm>
            <a:off x="102776" y="-270608"/>
            <a:ext cx="7399237" cy="1360465"/>
          </a:xfrm>
          <a:prstGeom prst="ellipse">
            <a:avLst/>
          </a:prstGeom>
        </p:spPr>
        <p:txBody>
          <a:bodyPr vert="horz" lIns="91440" tIns="45720" rIns="91440" bIns="45720" rtlCol="0" anchor="b">
            <a:normAutofit/>
          </a:bodyPr>
          <a:lstStyle/>
          <a:p>
            <a:r>
              <a:rPr lang="en-US" sz="3200" b="1" dirty="0"/>
              <a:t>Results Obtained</a:t>
            </a:r>
          </a:p>
        </p:txBody>
      </p:sp>
      <p:sp>
        <p:nvSpPr>
          <p:cNvPr id="32" name="TextBox 31">
            <a:extLst>
              <a:ext uri="{FF2B5EF4-FFF2-40B4-BE49-F238E27FC236}">
                <a16:creationId xmlns:a16="http://schemas.microsoft.com/office/drawing/2014/main" id="{1B529509-1A0F-C789-5A0A-83F2FED634DA}"/>
              </a:ext>
            </a:extLst>
          </p:cNvPr>
          <p:cNvSpPr txBox="1"/>
          <p:nvPr/>
        </p:nvSpPr>
        <p:spPr>
          <a:xfrm>
            <a:off x="7908275" y="5528886"/>
            <a:ext cx="3290667" cy="646331"/>
          </a:xfrm>
          <a:prstGeom prst="rect">
            <a:avLst/>
          </a:prstGeom>
          <a:noFill/>
        </p:spPr>
        <p:txBody>
          <a:bodyPr wrap="square">
            <a:spAutoFit/>
          </a:bodyPr>
          <a:lstStyle/>
          <a:p>
            <a:r>
              <a:rPr lang="en-IN" sz="1800" b="1" dirty="0"/>
              <a:t>Z trajectory value obtained from quadcopter dynamics</a:t>
            </a:r>
          </a:p>
        </p:txBody>
      </p:sp>
      <p:sp>
        <p:nvSpPr>
          <p:cNvPr id="8" name="TextBox 7">
            <a:extLst>
              <a:ext uri="{FF2B5EF4-FFF2-40B4-BE49-F238E27FC236}">
                <a16:creationId xmlns:a16="http://schemas.microsoft.com/office/drawing/2014/main" id="{94765773-A5C7-9BC2-A294-396CE343F970}"/>
              </a:ext>
            </a:extLst>
          </p:cNvPr>
          <p:cNvSpPr txBox="1"/>
          <p:nvPr/>
        </p:nvSpPr>
        <p:spPr>
          <a:xfrm>
            <a:off x="1494200" y="5528886"/>
            <a:ext cx="3290667" cy="646331"/>
          </a:xfrm>
          <a:prstGeom prst="rect">
            <a:avLst/>
          </a:prstGeom>
          <a:noFill/>
        </p:spPr>
        <p:txBody>
          <a:bodyPr wrap="square">
            <a:spAutoFit/>
          </a:bodyPr>
          <a:lstStyle/>
          <a:p>
            <a:r>
              <a:rPr lang="en-IN" sz="1800" b="1" dirty="0"/>
              <a:t>Y trajectory plot obtained from quadcopter dynamics</a:t>
            </a:r>
          </a:p>
        </p:txBody>
      </p:sp>
      <p:pic>
        <p:nvPicPr>
          <p:cNvPr id="3" name="Picture 2">
            <a:extLst>
              <a:ext uri="{FF2B5EF4-FFF2-40B4-BE49-F238E27FC236}">
                <a16:creationId xmlns:a16="http://schemas.microsoft.com/office/drawing/2014/main" id="{985AB599-4B48-BF82-7B33-78650A8D61D8}"/>
              </a:ext>
            </a:extLst>
          </p:cNvPr>
          <p:cNvPicPr>
            <a:picLocks noChangeAspect="1"/>
          </p:cNvPicPr>
          <p:nvPr/>
        </p:nvPicPr>
        <p:blipFill>
          <a:blip r:embed="rId2"/>
          <a:stretch>
            <a:fillRect/>
          </a:stretch>
        </p:blipFill>
        <p:spPr>
          <a:xfrm>
            <a:off x="102776" y="1169277"/>
            <a:ext cx="5912935" cy="4181289"/>
          </a:xfrm>
          <a:prstGeom prst="rect">
            <a:avLst/>
          </a:prstGeom>
          <a:ln>
            <a:solidFill>
              <a:schemeClr val="tx1"/>
            </a:solidFill>
          </a:ln>
        </p:spPr>
      </p:pic>
      <p:pic>
        <p:nvPicPr>
          <p:cNvPr id="5" name="Picture 4">
            <a:extLst>
              <a:ext uri="{FF2B5EF4-FFF2-40B4-BE49-F238E27FC236}">
                <a16:creationId xmlns:a16="http://schemas.microsoft.com/office/drawing/2014/main" id="{042B0EEF-DF6B-F3DF-79F1-8A931CABD5C2}"/>
              </a:ext>
            </a:extLst>
          </p:cNvPr>
          <p:cNvPicPr>
            <a:picLocks noChangeAspect="1"/>
          </p:cNvPicPr>
          <p:nvPr/>
        </p:nvPicPr>
        <p:blipFill>
          <a:blip r:embed="rId3"/>
          <a:stretch>
            <a:fillRect/>
          </a:stretch>
        </p:blipFill>
        <p:spPr>
          <a:xfrm>
            <a:off x="6165929" y="1169277"/>
            <a:ext cx="5912935" cy="4181290"/>
          </a:xfrm>
          <a:prstGeom prst="rect">
            <a:avLst/>
          </a:prstGeom>
          <a:ln>
            <a:solidFill>
              <a:schemeClr val="tx1"/>
            </a:solidFill>
          </a:ln>
        </p:spPr>
      </p:pic>
    </p:spTree>
    <p:extLst>
      <p:ext uri="{BB962C8B-B14F-4D97-AF65-F5344CB8AC3E}">
        <p14:creationId xmlns:p14="http://schemas.microsoft.com/office/powerpoint/2010/main" val="775979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8AB1A3-8220-FD51-2042-B59B6A09B885}"/>
              </a:ext>
            </a:extLst>
          </p:cNvPr>
          <p:cNvPicPr>
            <a:picLocks noChangeAspect="1"/>
          </p:cNvPicPr>
          <p:nvPr/>
        </p:nvPicPr>
        <p:blipFill>
          <a:blip r:embed="rId3"/>
          <a:stretch>
            <a:fillRect/>
          </a:stretch>
        </p:blipFill>
        <p:spPr>
          <a:xfrm>
            <a:off x="107539" y="3429000"/>
            <a:ext cx="5487016" cy="3302229"/>
          </a:xfrm>
          <a:prstGeom prst="rect">
            <a:avLst/>
          </a:prstGeom>
          <a:ln>
            <a:solidFill>
              <a:schemeClr val="tx1"/>
            </a:solidFill>
          </a:ln>
        </p:spPr>
      </p:pic>
      <p:pic>
        <p:nvPicPr>
          <p:cNvPr id="3" name="Picture 2">
            <a:extLst>
              <a:ext uri="{FF2B5EF4-FFF2-40B4-BE49-F238E27FC236}">
                <a16:creationId xmlns:a16="http://schemas.microsoft.com/office/drawing/2014/main" id="{0FB42312-08AC-1FD1-AFE3-32BC05F1E478}"/>
              </a:ext>
            </a:extLst>
          </p:cNvPr>
          <p:cNvPicPr>
            <a:picLocks noChangeAspect="1"/>
          </p:cNvPicPr>
          <p:nvPr/>
        </p:nvPicPr>
        <p:blipFill>
          <a:blip r:embed="rId4"/>
          <a:stretch>
            <a:fillRect/>
          </a:stretch>
        </p:blipFill>
        <p:spPr>
          <a:xfrm>
            <a:off x="107538" y="82095"/>
            <a:ext cx="5487015" cy="3248775"/>
          </a:xfrm>
          <a:prstGeom prst="rect">
            <a:avLst/>
          </a:prstGeom>
          <a:ln>
            <a:solidFill>
              <a:schemeClr val="tx1"/>
            </a:solidFill>
          </a:ln>
        </p:spPr>
      </p:pic>
      <p:sp>
        <p:nvSpPr>
          <p:cNvPr id="29" name="Title 1">
            <a:extLst>
              <a:ext uri="{FF2B5EF4-FFF2-40B4-BE49-F238E27FC236}">
                <a16:creationId xmlns:a16="http://schemas.microsoft.com/office/drawing/2014/main" id="{FE5227EC-DBF8-597A-75F7-F62AAC33E10E}"/>
              </a:ext>
            </a:extLst>
          </p:cNvPr>
          <p:cNvSpPr>
            <a:spLocks noGrp="1"/>
          </p:cNvSpPr>
          <p:nvPr>
            <p:ph type="title"/>
          </p:nvPr>
        </p:nvSpPr>
        <p:spPr>
          <a:xfrm>
            <a:off x="6597449" y="-413724"/>
            <a:ext cx="7399237" cy="1360465"/>
          </a:xfrm>
          <a:prstGeom prst="ellipse">
            <a:avLst/>
          </a:prstGeom>
        </p:spPr>
        <p:txBody>
          <a:bodyPr vert="horz" lIns="91440" tIns="45720" rIns="91440" bIns="45720" rtlCol="0" anchor="b">
            <a:normAutofit/>
          </a:bodyPr>
          <a:lstStyle/>
          <a:p>
            <a:r>
              <a:rPr lang="en-US" sz="3200" b="1" dirty="0"/>
              <a:t>Results Obtained</a:t>
            </a:r>
          </a:p>
        </p:txBody>
      </p:sp>
      <p:sp>
        <p:nvSpPr>
          <p:cNvPr id="8" name="TextBox 7">
            <a:extLst>
              <a:ext uri="{FF2B5EF4-FFF2-40B4-BE49-F238E27FC236}">
                <a16:creationId xmlns:a16="http://schemas.microsoft.com/office/drawing/2014/main" id="{94765773-A5C7-9BC2-A294-396CE343F970}"/>
              </a:ext>
            </a:extLst>
          </p:cNvPr>
          <p:cNvSpPr txBox="1"/>
          <p:nvPr/>
        </p:nvSpPr>
        <p:spPr>
          <a:xfrm>
            <a:off x="4129094" y="266508"/>
            <a:ext cx="1209670" cy="369332"/>
          </a:xfrm>
          <a:prstGeom prst="rect">
            <a:avLst/>
          </a:prstGeom>
          <a:noFill/>
        </p:spPr>
        <p:txBody>
          <a:bodyPr wrap="square">
            <a:spAutoFit/>
          </a:bodyPr>
          <a:lstStyle/>
          <a:p>
            <a:r>
              <a:rPr lang="en-US" sz="1800" b="1" dirty="0">
                <a:solidFill>
                  <a:schemeClr val="bg1"/>
                </a:solidFill>
              </a:rPr>
              <a:t>Angle Phi </a:t>
            </a:r>
            <a:endParaRPr lang="en-IN" dirty="0">
              <a:solidFill>
                <a:schemeClr val="bg1"/>
              </a:solidFill>
            </a:endParaRPr>
          </a:p>
        </p:txBody>
      </p:sp>
      <p:sp>
        <p:nvSpPr>
          <p:cNvPr id="13" name="TextBox 12">
            <a:extLst>
              <a:ext uri="{FF2B5EF4-FFF2-40B4-BE49-F238E27FC236}">
                <a16:creationId xmlns:a16="http://schemas.microsoft.com/office/drawing/2014/main" id="{81B6986A-8CE3-0512-3C2E-94CB36822C55}"/>
              </a:ext>
            </a:extLst>
          </p:cNvPr>
          <p:cNvSpPr txBox="1"/>
          <p:nvPr/>
        </p:nvSpPr>
        <p:spPr>
          <a:xfrm>
            <a:off x="4069390" y="3596634"/>
            <a:ext cx="1707061" cy="369332"/>
          </a:xfrm>
          <a:prstGeom prst="rect">
            <a:avLst/>
          </a:prstGeom>
          <a:noFill/>
        </p:spPr>
        <p:txBody>
          <a:bodyPr wrap="square">
            <a:spAutoFit/>
          </a:bodyPr>
          <a:lstStyle/>
          <a:p>
            <a:r>
              <a:rPr lang="en-US" sz="1800" b="1" dirty="0">
                <a:solidFill>
                  <a:schemeClr val="bg1"/>
                </a:solidFill>
              </a:rPr>
              <a:t>Angle Theta</a:t>
            </a:r>
            <a:endParaRPr lang="en-IN" dirty="0">
              <a:solidFill>
                <a:schemeClr val="bg1"/>
              </a:solidFill>
            </a:endParaRPr>
          </a:p>
        </p:txBody>
      </p:sp>
      <p:sp>
        <p:nvSpPr>
          <p:cNvPr id="14" name="TextBox 13">
            <a:extLst>
              <a:ext uri="{FF2B5EF4-FFF2-40B4-BE49-F238E27FC236}">
                <a16:creationId xmlns:a16="http://schemas.microsoft.com/office/drawing/2014/main" id="{46ABF773-0454-26D8-0D82-5194804627A5}"/>
              </a:ext>
            </a:extLst>
          </p:cNvPr>
          <p:cNvSpPr txBox="1"/>
          <p:nvPr/>
        </p:nvSpPr>
        <p:spPr>
          <a:xfrm>
            <a:off x="8345964" y="1064410"/>
            <a:ext cx="1209670" cy="369332"/>
          </a:xfrm>
          <a:prstGeom prst="rect">
            <a:avLst/>
          </a:prstGeom>
          <a:noFill/>
        </p:spPr>
        <p:txBody>
          <a:bodyPr wrap="square">
            <a:spAutoFit/>
          </a:bodyPr>
          <a:lstStyle/>
          <a:p>
            <a:r>
              <a:rPr lang="en-US" sz="1800" b="1" dirty="0"/>
              <a:t>Angle Psi </a:t>
            </a:r>
            <a:endParaRPr lang="en-IN" dirty="0"/>
          </a:p>
        </p:txBody>
      </p:sp>
      <p:pic>
        <p:nvPicPr>
          <p:cNvPr id="7" name="Picture 6">
            <a:extLst>
              <a:ext uri="{FF2B5EF4-FFF2-40B4-BE49-F238E27FC236}">
                <a16:creationId xmlns:a16="http://schemas.microsoft.com/office/drawing/2014/main" id="{18A4BBC5-28E8-1F9F-D69D-76EA76E66B76}"/>
              </a:ext>
            </a:extLst>
          </p:cNvPr>
          <p:cNvPicPr>
            <a:picLocks noChangeAspect="1"/>
          </p:cNvPicPr>
          <p:nvPr/>
        </p:nvPicPr>
        <p:blipFill>
          <a:blip r:embed="rId5"/>
          <a:stretch>
            <a:fillRect/>
          </a:stretch>
        </p:blipFill>
        <p:spPr>
          <a:xfrm>
            <a:off x="5958349" y="1430616"/>
            <a:ext cx="6126112" cy="4332036"/>
          </a:xfrm>
          <a:prstGeom prst="rect">
            <a:avLst/>
          </a:prstGeom>
        </p:spPr>
      </p:pic>
    </p:spTree>
    <p:extLst>
      <p:ext uri="{BB962C8B-B14F-4D97-AF65-F5344CB8AC3E}">
        <p14:creationId xmlns:p14="http://schemas.microsoft.com/office/powerpoint/2010/main" val="481334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D3DC74D-14C4-B8CB-7E58-60BCC1E3A433}"/>
              </a:ext>
            </a:extLst>
          </p:cNvPr>
          <p:cNvPicPr>
            <a:picLocks noChangeAspect="1"/>
          </p:cNvPicPr>
          <p:nvPr/>
        </p:nvPicPr>
        <p:blipFill>
          <a:blip r:embed="rId3"/>
          <a:stretch>
            <a:fillRect/>
          </a:stretch>
        </p:blipFill>
        <p:spPr>
          <a:xfrm>
            <a:off x="6330373" y="3429000"/>
            <a:ext cx="5678507" cy="3320678"/>
          </a:xfrm>
          <a:prstGeom prst="rect">
            <a:avLst/>
          </a:prstGeom>
          <a:ln>
            <a:solidFill>
              <a:schemeClr val="tx1"/>
            </a:solidFill>
          </a:ln>
        </p:spPr>
      </p:pic>
      <p:pic>
        <p:nvPicPr>
          <p:cNvPr id="7" name="Picture 6">
            <a:extLst>
              <a:ext uri="{FF2B5EF4-FFF2-40B4-BE49-F238E27FC236}">
                <a16:creationId xmlns:a16="http://schemas.microsoft.com/office/drawing/2014/main" id="{9B380FB8-65A7-A136-FDF2-1F2E03543BC3}"/>
              </a:ext>
            </a:extLst>
          </p:cNvPr>
          <p:cNvPicPr>
            <a:picLocks noChangeAspect="1"/>
          </p:cNvPicPr>
          <p:nvPr/>
        </p:nvPicPr>
        <p:blipFill>
          <a:blip r:embed="rId4"/>
          <a:stretch>
            <a:fillRect/>
          </a:stretch>
        </p:blipFill>
        <p:spPr>
          <a:xfrm>
            <a:off x="6330373" y="108322"/>
            <a:ext cx="5678507" cy="3154676"/>
          </a:xfrm>
          <a:prstGeom prst="rect">
            <a:avLst/>
          </a:prstGeom>
          <a:ln>
            <a:solidFill>
              <a:schemeClr val="tx1"/>
            </a:solidFill>
          </a:ln>
        </p:spPr>
      </p:pic>
      <p:pic>
        <p:nvPicPr>
          <p:cNvPr id="3" name="Picture 2">
            <a:extLst>
              <a:ext uri="{FF2B5EF4-FFF2-40B4-BE49-F238E27FC236}">
                <a16:creationId xmlns:a16="http://schemas.microsoft.com/office/drawing/2014/main" id="{C30AC1D5-1082-A1C8-B8E0-B7525F1130FE}"/>
              </a:ext>
            </a:extLst>
          </p:cNvPr>
          <p:cNvPicPr>
            <a:picLocks noChangeAspect="1"/>
          </p:cNvPicPr>
          <p:nvPr/>
        </p:nvPicPr>
        <p:blipFill>
          <a:blip r:embed="rId5"/>
          <a:stretch>
            <a:fillRect/>
          </a:stretch>
        </p:blipFill>
        <p:spPr>
          <a:xfrm>
            <a:off x="183120" y="108322"/>
            <a:ext cx="5996344" cy="3154676"/>
          </a:xfrm>
          <a:prstGeom prst="rect">
            <a:avLst/>
          </a:prstGeom>
          <a:ln>
            <a:solidFill>
              <a:schemeClr val="tx1"/>
            </a:solidFill>
          </a:ln>
        </p:spPr>
      </p:pic>
      <p:pic>
        <p:nvPicPr>
          <p:cNvPr id="5" name="Picture 4">
            <a:extLst>
              <a:ext uri="{FF2B5EF4-FFF2-40B4-BE49-F238E27FC236}">
                <a16:creationId xmlns:a16="http://schemas.microsoft.com/office/drawing/2014/main" id="{8EAAB220-026D-B054-E93B-A076F2F52A4A}"/>
              </a:ext>
            </a:extLst>
          </p:cNvPr>
          <p:cNvPicPr>
            <a:picLocks noChangeAspect="1"/>
          </p:cNvPicPr>
          <p:nvPr/>
        </p:nvPicPr>
        <p:blipFill>
          <a:blip r:embed="rId6"/>
          <a:stretch>
            <a:fillRect/>
          </a:stretch>
        </p:blipFill>
        <p:spPr>
          <a:xfrm>
            <a:off x="235356" y="3429000"/>
            <a:ext cx="5912880" cy="3320678"/>
          </a:xfrm>
          <a:prstGeom prst="rect">
            <a:avLst/>
          </a:prstGeom>
          <a:ln>
            <a:solidFill>
              <a:schemeClr val="tx1"/>
            </a:solidFill>
          </a:ln>
        </p:spPr>
      </p:pic>
      <p:sp>
        <p:nvSpPr>
          <p:cNvPr id="8" name="TextBox 7">
            <a:extLst>
              <a:ext uri="{FF2B5EF4-FFF2-40B4-BE49-F238E27FC236}">
                <a16:creationId xmlns:a16="http://schemas.microsoft.com/office/drawing/2014/main" id="{94765773-A5C7-9BC2-A294-396CE343F970}"/>
              </a:ext>
            </a:extLst>
          </p:cNvPr>
          <p:cNvSpPr txBox="1"/>
          <p:nvPr/>
        </p:nvSpPr>
        <p:spPr>
          <a:xfrm>
            <a:off x="5455748" y="531882"/>
            <a:ext cx="467138" cy="369332"/>
          </a:xfrm>
          <a:prstGeom prst="rect">
            <a:avLst/>
          </a:prstGeom>
          <a:noFill/>
        </p:spPr>
        <p:txBody>
          <a:bodyPr wrap="square">
            <a:spAutoFit/>
          </a:bodyPr>
          <a:lstStyle/>
          <a:p>
            <a:r>
              <a:rPr lang="en-US" sz="1800" b="1" dirty="0">
                <a:solidFill>
                  <a:schemeClr val="bg1"/>
                </a:solidFill>
              </a:rPr>
              <a:t>u1</a:t>
            </a:r>
            <a:endParaRPr lang="en-IN" dirty="0">
              <a:solidFill>
                <a:schemeClr val="bg1"/>
              </a:solidFill>
            </a:endParaRPr>
          </a:p>
        </p:txBody>
      </p:sp>
      <p:sp>
        <p:nvSpPr>
          <p:cNvPr id="15" name="TextBox 14">
            <a:extLst>
              <a:ext uri="{FF2B5EF4-FFF2-40B4-BE49-F238E27FC236}">
                <a16:creationId xmlns:a16="http://schemas.microsoft.com/office/drawing/2014/main" id="{DB1877AC-0EC9-E54F-C934-A0BA7FD2B951}"/>
              </a:ext>
            </a:extLst>
          </p:cNvPr>
          <p:cNvSpPr txBox="1"/>
          <p:nvPr/>
        </p:nvSpPr>
        <p:spPr>
          <a:xfrm>
            <a:off x="709403" y="3779667"/>
            <a:ext cx="467138" cy="369332"/>
          </a:xfrm>
          <a:prstGeom prst="rect">
            <a:avLst/>
          </a:prstGeom>
          <a:noFill/>
        </p:spPr>
        <p:txBody>
          <a:bodyPr wrap="square">
            <a:spAutoFit/>
          </a:bodyPr>
          <a:lstStyle/>
          <a:p>
            <a:r>
              <a:rPr lang="en-US" sz="1800" b="1" dirty="0">
                <a:solidFill>
                  <a:schemeClr val="bg1"/>
                </a:solidFill>
              </a:rPr>
              <a:t>u2</a:t>
            </a:r>
            <a:endParaRPr lang="en-IN" dirty="0">
              <a:solidFill>
                <a:schemeClr val="bg1"/>
              </a:solidFill>
            </a:endParaRPr>
          </a:p>
        </p:txBody>
      </p:sp>
      <p:sp>
        <p:nvSpPr>
          <p:cNvPr id="11" name="TextBox 10">
            <a:extLst>
              <a:ext uri="{FF2B5EF4-FFF2-40B4-BE49-F238E27FC236}">
                <a16:creationId xmlns:a16="http://schemas.microsoft.com/office/drawing/2014/main" id="{88AA03FE-8554-6191-A851-3EF4220C604B}"/>
              </a:ext>
            </a:extLst>
          </p:cNvPr>
          <p:cNvSpPr txBox="1"/>
          <p:nvPr/>
        </p:nvSpPr>
        <p:spPr>
          <a:xfrm>
            <a:off x="11271529" y="2336101"/>
            <a:ext cx="467138" cy="369332"/>
          </a:xfrm>
          <a:prstGeom prst="rect">
            <a:avLst/>
          </a:prstGeom>
          <a:noFill/>
        </p:spPr>
        <p:txBody>
          <a:bodyPr wrap="square">
            <a:spAutoFit/>
          </a:bodyPr>
          <a:lstStyle/>
          <a:p>
            <a:r>
              <a:rPr lang="en-US" sz="1800" b="1" dirty="0">
                <a:solidFill>
                  <a:schemeClr val="bg1"/>
                </a:solidFill>
              </a:rPr>
              <a:t>u3</a:t>
            </a:r>
            <a:endParaRPr lang="en-IN" dirty="0">
              <a:solidFill>
                <a:schemeClr val="bg1"/>
              </a:solidFill>
            </a:endParaRPr>
          </a:p>
        </p:txBody>
      </p:sp>
      <p:sp>
        <p:nvSpPr>
          <p:cNvPr id="12" name="TextBox 11">
            <a:extLst>
              <a:ext uri="{FF2B5EF4-FFF2-40B4-BE49-F238E27FC236}">
                <a16:creationId xmlns:a16="http://schemas.microsoft.com/office/drawing/2014/main" id="{EB0FEECA-3042-9498-6426-D714BBB48F2D}"/>
              </a:ext>
            </a:extLst>
          </p:cNvPr>
          <p:cNvSpPr txBox="1"/>
          <p:nvPr/>
        </p:nvSpPr>
        <p:spPr>
          <a:xfrm>
            <a:off x="11340355" y="5787223"/>
            <a:ext cx="467138" cy="369332"/>
          </a:xfrm>
          <a:prstGeom prst="rect">
            <a:avLst/>
          </a:prstGeom>
          <a:noFill/>
        </p:spPr>
        <p:txBody>
          <a:bodyPr wrap="square">
            <a:spAutoFit/>
          </a:bodyPr>
          <a:lstStyle/>
          <a:p>
            <a:r>
              <a:rPr lang="en-US" sz="1800" b="1" dirty="0">
                <a:solidFill>
                  <a:schemeClr val="bg1"/>
                </a:solidFill>
              </a:rPr>
              <a:t>u4</a:t>
            </a:r>
            <a:endParaRPr lang="en-IN" dirty="0">
              <a:solidFill>
                <a:schemeClr val="bg1"/>
              </a:solidFill>
            </a:endParaRPr>
          </a:p>
        </p:txBody>
      </p:sp>
    </p:spTree>
    <p:extLst>
      <p:ext uri="{BB962C8B-B14F-4D97-AF65-F5344CB8AC3E}">
        <p14:creationId xmlns:p14="http://schemas.microsoft.com/office/powerpoint/2010/main" val="1336095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51E5E1-2D23-2F2D-4CF1-3F1AFA7D4EBE}"/>
              </a:ext>
            </a:extLst>
          </p:cNvPr>
          <p:cNvSpPr>
            <a:spLocks noGrp="1"/>
          </p:cNvSpPr>
          <p:nvPr>
            <p:ph idx="1"/>
          </p:nvPr>
        </p:nvSpPr>
        <p:spPr>
          <a:xfrm>
            <a:off x="375920" y="1290637"/>
            <a:ext cx="10774680" cy="5188821"/>
          </a:xfrm>
        </p:spPr>
        <p:txBody>
          <a:bodyPr>
            <a:normAutofit lnSpcReduction="10000"/>
          </a:bodyPr>
          <a:lstStyle/>
          <a:p>
            <a:pPr algn="just"/>
            <a:r>
              <a:rPr lang="en-US" sz="2400" dirty="0"/>
              <a:t>Slides 2 and 3 explains the dynamics of the quadcopter and why it is a highly coupled underactuated system</a:t>
            </a:r>
          </a:p>
          <a:p>
            <a:pPr algn="just"/>
            <a:r>
              <a:rPr lang="en-US" sz="2400" dirty="0"/>
              <a:t>Slide 4 gives an introduction about the concept of Feedback Linearization</a:t>
            </a:r>
          </a:p>
          <a:p>
            <a:pPr algn="just"/>
            <a:r>
              <a:rPr lang="en-US" sz="2400" dirty="0"/>
              <a:t>Slides 5 to 7 gives an overview of different subsystems used in Simulink to simulate the model.</a:t>
            </a:r>
          </a:p>
          <a:p>
            <a:pPr algn="just"/>
            <a:r>
              <a:rPr lang="en-US" sz="2400" dirty="0"/>
              <a:t>Slides 8 and 9 gives the desired trajectory of the quadcopter obtained from the quadcopter error dynamics. </a:t>
            </a:r>
          </a:p>
          <a:p>
            <a:pPr algn="just"/>
            <a:r>
              <a:rPr lang="en-US" sz="2400" dirty="0"/>
              <a:t>Slides 10 to 13 shows the various system parameters during of simulation. Slides 10 and 11 displaces the trajectory obtained from quadcopter dynamics. We can observe that the trajectory followed by the quadcopter exactly matches with the trajectory given in the paper and with the trajectory obtained from error dynamics, hence proving the exactitude of our simulation. </a:t>
            </a:r>
          </a:p>
          <a:p>
            <a:pPr algn="just"/>
            <a:r>
              <a:rPr lang="en-US" sz="2400" dirty="0"/>
              <a:t>Slides 12 and 13 shows the attitude values of the quadcopter and the inputs generated by the controllers, respectively.</a:t>
            </a:r>
          </a:p>
          <a:p>
            <a:pPr marL="0" indent="0">
              <a:buNone/>
            </a:pPr>
            <a:endParaRPr lang="en-IN" dirty="0"/>
          </a:p>
        </p:txBody>
      </p:sp>
      <p:sp>
        <p:nvSpPr>
          <p:cNvPr id="5" name="TextBox 4">
            <a:extLst>
              <a:ext uri="{FF2B5EF4-FFF2-40B4-BE49-F238E27FC236}">
                <a16:creationId xmlns:a16="http://schemas.microsoft.com/office/drawing/2014/main" id="{61D1FED1-7BCB-051F-18DE-93A9CA4923F2}"/>
              </a:ext>
            </a:extLst>
          </p:cNvPr>
          <p:cNvSpPr txBox="1"/>
          <p:nvPr/>
        </p:nvSpPr>
        <p:spPr>
          <a:xfrm>
            <a:off x="579120" y="301675"/>
            <a:ext cx="3484880" cy="646331"/>
          </a:xfrm>
          <a:prstGeom prst="rect">
            <a:avLst/>
          </a:prstGeom>
          <a:noFill/>
        </p:spPr>
        <p:txBody>
          <a:bodyPr wrap="square">
            <a:spAutoFit/>
          </a:bodyPr>
          <a:lstStyle/>
          <a:p>
            <a:r>
              <a:rPr lang="en-US" sz="3600" dirty="0"/>
              <a:t>Slide Description</a:t>
            </a:r>
          </a:p>
        </p:txBody>
      </p:sp>
    </p:spTree>
    <p:extLst>
      <p:ext uri="{BB962C8B-B14F-4D97-AF65-F5344CB8AC3E}">
        <p14:creationId xmlns:p14="http://schemas.microsoft.com/office/powerpoint/2010/main" val="3876939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F9F66-DD22-1221-54A5-3067D50C77DA}"/>
              </a:ext>
            </a:extLst>
          </p:cNvPr>
          <p:cNvSpPr>
            <a:spLocks noGrp="1"/>
          </p:cNvSpPr>
          <p:nvPr>
            <p:ph type="title"/>
          </p:nvPr>
        </p:nvSpPr>
        <p:spPr>
          <a:xfrm>
            <a:off x="990600" y="507365"/>
            <a:ext cx="5999480" cy="478155"/>
          </a:xfrm>
        </p:spPr>
        <p:txBody>
          <a:bodyPr>
            <a:normAutofit fontScale="90000"/>
          </a:bodyPr>
          <a:lstStyle/>
          <a:p>
            <a:r>
              <a:rPr lang="en-US" dirty="0"/>
              <a:t>Results and Deviation</a:t>
            </a:r>
            <a:endParaRPr lang="en-I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9DFBE2-B55F-0B29-EC4D-CFAA31FB46B8}"/>
                  </a:ext>
                </a:extLst>
              </p:cNvPr>
              <p:cNvSpPr>
                <a:spLocks noGrp="1"/>
              </p:cNvSpPr>
              <p:nvPr>
                <p:ph idx="1"/>
              </p:nvPr>
            </p:nvSpPr>
            <p:spPr>
              <a:xfrm>
                <a:off x="510786" y="1328962"/>
                <a:ext cx="10515600" cy="3351192"/>
              </a:xfrm>
            </p:spPr>
            <p:txBody>
              <a:bodyPr>
                <a:normAutofit/>
              </a:bodyPr>
              <a:lstStyle/>
              <a:p>
                <a:pPr algn="just"/>
                <a:r>
                  <a:rPr lang="en-US" sz="2400" dirty="0"/>
                  <a:t>The trajectory obtained from the simulations exactly matches the desired trajectory of the quadcopter, as described in the paper. </a:t>
                </a:r>
              </a:p>
              <a:p>
                <a:pPr algn="just"/>
                <a:r>
                  <a:rPr lang="en-US" sz="2400" dirty="0"/>
                  <a:t>The quadcopter moves from point (10,10,20) to point (0,0,0) through a waypoint (20,-10,10). </a:t>
                </a:r>
              </a:p>
              <a:p>
                <a:pPr algn="just"/>
                <a:r>
                  <a:rPr lang="en-US" sz="2400" dirty="0"/>
                  <a:t>The inputs generated by the quadcopter and the internal dynamics of the system (values of </a:t>
                </a:r>
                <a14:m>
                  <m:oMath xmlns:m="http://schemas.openxmlformats.org/officeDocument/2006/math">
                    <m:r>
                      <a:rPr lang="en-US" sz="2400" i="1" dirty="0" smtClean="0">
                        <a:latin typeface="Cambria Math" panose="02040503050406030204" pitchFamily="18" charset="0"/>
                        <a:ea typeface="Cambria Math" panose="02040503050406030204" pitchFamily="18" charset="0"/>
                      </a:rPr>
                      <m:t>𝜃</m:t>
                    </m:r>
                  </m:oMath>
                </a14:m>
                <a:r>
                  <a:rPr lang="en-US" sz="2400" dirty="0"/>
                  <a:t> and </a:t>
                </a:r>
                <a14:m>
                  <m:oMath xmlns:m="http://schemas.openxmlformats.org/officeDocument/2006/math">
                    <m:r>
                      <a:rPr lang="en-US" sz="2400" i="1" dirty="0" smtClean="0">
                        <a:latin typeface="Cambria Math" panose="02040503050406030204" pitchFamily="18" charset="0"/>
                        <a:ea typeface="Cambria Math" panose="02040503050406030204" pitchFamily="18" charset="0"/>
                      </a:rPr>
                      <m:t>𝜙</m:t>
                    </m:r>
                  </m:oMath>
                </a14:m>
                <a:r>
                  <a:rPr lang="en-US" sz="2400" dirty="0"/>
                  <a:t>) also match the results obtained in the paper. </a:t>
                </a:r>
              </a:p>
              <a:p>
                <a:pPr algn="just"/>
                <a:r>
                  <a:rPr lang="en-US" sz="2400" dirty="0"/>
                  <a:t>No deviation was observed in the results obtained.</a:t>
                </a:r>
              </a:p>
              <a:p>
                <a:pPr algn="just"/>
                <a:endParaRPr lang="en-US" sz="2400" dirty="0"/>
              </a:p>
              <a:p>
                <a:pPr algn="just"/>
                <a:endParaRPr lang="en-US" sz="2400" dirty="0"/>
              </a:p>
            </p:txBody>
          </p:sp>
        </mc:Choice>
        <mc:Fallback>
          <p:sp>
            <p:nvSpPr>
              <p:cNvPr id="3" name="Content Placeholder 2">
                <a:extLst>
                  <a:ext uri="{FF2B5EF4-FFF2-40B4-BE49-F238E27FC236}">
                    <a16:creationId xmlns:a16="http://schemas.microsoft.com/office/drawing/2014/main" id="{CC9DFBE2-B55F-0B29-EC4D-CFAA31FB46B8}"/>
                  </a:ext>
                </a:extLst>
              </p:cNvPr>
              <p:cNvSpPr>
                <a:spLocks noGrp="1" noRot="1" noChangeAspect="1" noMove="1" noResize="1" noEditPoints="1" noAdjustHandles="1" noChangeArrowheads="1" noChangeShapeType="1" noTextEdit="1"/>
              </p:cNvSpPr>
              <p:nvPr>
                <p:ph idx="1"/>
              </p:nvPr>
            </p:nvSpPr>
            <p:spPr>
              <a:xfrm>
                <a:off x="510786" y="1328962"/>
                <a:ext cx="10515600" cy="3351192"/>
              </a:xfrm>
              <a:blipFill>
                <a:blip r:embed="rId2"/>
                <a:stretch>
                  <a:fillRect l="-812" t="-2545" r="-870"/>
                </a:stretch>
              </a:blipFill>
            </p:spPr>
            <p:txBody>
              <a:bodyPr/>
              <a:lstStyle/>
              <a:p>
                <a:r>
                  <a:rPr lang="en-IN">
                    <a:noFill/>
                  </a:rPr>
                  <a:t> </a:t>
                </a:r>
              </a:p>
            </p:txBody>
          </p:sp>
        </mc:Fallback>
      </mc:AlternateContent>
    </p:spTree>
    <p:extLst>
      <p:ext uri="{BB962C8B-B14F-4D97-AF65-F5344CB8AC3E}">
        <p14:creationId xmlns:p14="http://schemas.microsoft.com/office/powerpoint/2010/main" val="3984660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4395-3C63-D39A-0B5F-FFCC7751F349}"/>
              </a:ext>
            </a:extLst>
          </p:cNvPr>
          <p:cNvSpPr>
            <a:spLocks noGrp="1"/>
          </p:cNvSpPr>
          <p:nvPr>
            <p:ph type="title"/>
          </p:nvPr>
        </p:nvSpPr>
        <p:spPr>
          <a:xfrm>
            <a:off x="39199" y="66374"/>
            <a:ext cx="7640591" cy="958646"/>
          </a:xfrm>
          <a:prstGeom prst="ellipse">
            <a:avLst/>
          </a:prstGeom>
        </p:spPr>
        <p:txBody>
          <a:bodyPr vert="horz" lIns="91440" tIns="45720" rIns="91440" bIns="45720" rtlCol="0" anchor="b">
            <a:normAutofit/>
          </a:bodyPr>
          <a:lstStyle/>
          <a:p>
            <a:r>
              <a:rPr lang="en-US" sz="3200" b="1" dirty="0"/>
              <a:t>Adaptive Sliding Mode Control</a:t>
            </a:r>
          </a:p>
        </p:txBody>
      </p:sp>
      <p:pic>
        <p:nvPicPr>
          <p:cNvPr id="5" name="Picture 4">
            <a:extLst>
              <a:ext uri="{FF2B5EF4-FFF2-40B4-BE49-F238E27FC236}">
                <a16:creationId xmlns:a16="http://schemas.microsoft.com/office/drawing/2014/main" id="{5C0AB9EC-D0FA-2018-76E6-F541682A529A}"/>
              </a:ext>
            </a:extLst>
          </p:cNvPr>
          <p:cNvPicPr>
            <a:picLocks noChangeAspect="1"/>
          </p:cNvPicPr>
          <p:nvPr/>
        </p:nvPicPr>
        <p:blipFill>
          <a:blip r:embed="rId2"/>
          <a:stretch>
            <a:fillRect/>
          </a:stretch>
        </p:blipFill>
        <p:spPr>
          <a:xfrm>
            <a:off x="521058" y="1287594"/>
            <a:ext cx="6843353" cy="4282811"/>
          </a:xfrm>
          <a:prstGeom prst="rect">
            <a:avLst/>
          </a:prstGeom>
        </p:spPr>
      </p:pic>
      <p:pic>
        <p:nvPicPr>
          <p:cNvPr id="8" name="Picture 7">
            <a:extLst>
              <a:ext uri="{FF2B5EF4-FFF2-40B4-BE49-F238E27FC236}">
                <a16:creationId xmlns:a16="http://schemas.microsoft.com/office/drawing/2014/main" id="{83F06D55-A14C-76B4-8122-8111493A659F}"/>
              </a:ext>
            </a:extLst>
          </p:cNvPr>
          <p:cNvPicPr>
            <a:picLocks noChangeAspect="1"/>
          </p:cNvPicPr>
          <p:nvPr/>
        </p:nvPicPr>
        <p:blipFill>
          <a:blip r:embed="rId3"/>
          <a:stretch>
            <a:fillRect/>
          </a:stretch>
        </p:blipFill>
        <p:spPr>
          <a:xfrm>
            <a:off x="4923927" y="6060213"/>
            <a:ext cx="6843354" cy="477444"/>
          </a:xfrm>
          <a:prstGeom prst="rect">
            <a:avLst/>
          </a:prstGeom>
        </p:spPr>
      </p:pic>
      <p:pic>
        <p:nvPicPr>
          <p:cNvPr id="11" name="Picture 10">
            <a:extLst>
              <a:ext uri="{FF2B5EF4-FFF2-40B4-BE49-F238E27FC236}">
                <a16:creationId xmlns:a16="http://schemas.microsoft.com/office/drawing/2014/main" id="{04C24521-F75F-3F26-0157-34AC9B715D59}"/>
              </a:ext>
            </a:extLst>
          </p:cNvPr>
          <p:cNvPicPr>
            <a:picLocks noChangeAspect="1"/>
          </p:cNvPicPr>
          <p:nvPr/>
        </p:nvPicPr>
        <p:blipFill>
          <a:blip r:embed="rId4"/>
          <a:stretch>
            <a:fillRect/>
          </a:stretch>
        </p:blipFill>
        <p:spPr>
          <a:xfrm>
            <a:off x="6861954" y="5450007"/>
            <a:ext cx="4905327" cy="463002"/>
          </a:xfrm>
          <a:prstGeom prst="rect">
            <a:avLst/>
          </a:prstGeom>
        </p:spPr>
      </p:pic>
      <p:pic>
        <p:nvPicPr>
          <p:cNvPr id="14" name="Picture 13">
            <a:extLst>
              <a:ext uri="{FF2B5EF4-FFF2-40B4-BE49-F238E27FC236}">
                <a16:creationId xmlns:a16="http://schemas.microsoft.com/office/drawing/2014/main" id="{57704806-A362-EF91-CC2B-22ABBE8B3F25}"/>
              </a:ext>
            </a:extLst>
          </p:cNvPr>
          <p:cNvPicPr>
            <a:picLocks noChangeAspect="1"/>
          </p:cNvPicPr>
          <p:nvPr/>
        </p:nvPicPr>
        <p:blipFill>
          <a:blip r:embed="rId5"/>
          <a:stretch>
            <a:fillRect/>
          </a:stretch>
        </p:blipFill>
        <p:spPr>
          <a:xfrm>
            <a:off x="7862148" y="3262408"/>
            <a:ext cx="3808794" cy="406271"/>
          </a:xfrm>
          <a:prstGeom prst="rect">
            <a:avLst/>
          </a:prstGeom>
        </p:spPr>
      </p:pic>
      <p:pic>
        <p:nvPicPr>
          <p:cNvPr id="18" name="Picture 17">
            <a:extLst>
              <a:ext uri="{FF2B5EF4-FFF2-40B4-BE49-F238E27FC236}">
                <a16:creationId xmlns:a16="http://schemas.microsoft.com/office/drawing/2014/main" id="{18C5152F-A757-659A-651C-3BAAA169B9F3}"/>
              </a:ext>
            </a:extLst>
          </p:cNvPr>
          <p:cNvPicPr>
            <a:picLocks noChangeAspect="1"/>
          </p:cNvPicPr>
          <p:nvPr/>
        </p:nvPicPr>
        <p:blipFill rotWithShape="1">
          <a:blip r:embed="rId6"/>
          <a:srcRect l="2332"/>
          <a:stretch/>
        </p:blipFill>
        <p:spPr>
          <a:xfrm>
            <a:off x="7256110" y="3815883"/>
            <a:ext cx="4414832" cy="1486920"/>
          </a:xfrm>
          <a:prstGeom prst="rect">
            <a:avLst/>
          </a:prstGeom>
        </p:spPr>
      </p:pic>
    </p:spTree>
    <p:extLst>
      <p:ext uri="{BB962C8B-B14F-4D97-AF65-F5344CB8AC3E}">
        <p14:creationId xmlns:p14="http://schemas.microsoft.com/office/powerpoint/2010/main" val="3852520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4395-3C63-D39A-0B5F-FFCC7751F349}"/>
              </a:ext>
            </a:extLst>
          </p:cNvPr>
          <p:cNvSpPr>
            <a:spLocks noGrp="1"/>
          </p:cNvSpPr>
          <p:nvPr>
            <p:ph type="title"/>
          </p:nvPr>
        </p:nvSpPr>
        <p:spPr>
          <a:xfrm>
            <a:off x="39199" y="66374"/>
            <a:ext cx="7640591" cy="958646"/>
          </a:xfrm>
          <a:prstGeom prst="ellipse">
            <a:avLst/>
          </a:prstGeom>
        </p:spPr>
        <p:txBody>
          <a:bodyPr vert="horz" lIns="91440" tIns="45720" rIns="91440" bIns="45720" rtlCol="0" anchor="b">
            <a:normAutofit/>
          </a:bodyPr>
          <a:lstStyle/>
          <a:p>
            <a:r>
              <a:rPr lang="en-US" sz="3200" b="1" dirty="0"/>
              <a:t>Adaptive Sliding Mode Control</a:t>
            </a:r>
          </a:p>
        </p:txBody>
      </p:sp>
      <p:pic>
        <p:nvPicPr>
          <p:cNvPr id="4" name="Picture 3">
            <a:extLst>
              <a:ext uri="{FF2B5EF4-FFF2-40B4-BE49-F238E27FC236}">
                <a16:creationId xmlns:a16="http://schemas.microsoft.com/office/drawing/2014/main" id="{B70E2E4F-4259-B44D-D677-1200A91FA257}"/>
              </a:ext>
            </a:extLst>
          </p:cNvPr>
          <p:cNvPicPr>
            <a:picLocks noChangeAspect="1"/>
          </p:cNvPicPr>
          <p:nvPr/>
        </p:nvPicPr>
        <p:blipFill>
          <a:blip r:embed="rId3"/>
          <a:stretch>
            <a:fillRect/>
          </a:stretch>
        </p:blipFill>
        <p:spPr>
          <a:xfrm>
            <a:off x="135080" y="1025020"/>
            <a:ext cx="11921839" cy="4795677"/>
          </a:xfrm>
          <a:prstGeom prst="rect">
            <a:avLst/>
          </a:prstGeom>
        </p:spPr>
      </p:pic>
      <p:sp>
        <p:nvSpPr>
          <p:cNvPr id="6" name="TextBox 5">
            <a:extLst>
              <a:ext uri="{FF2B5EF4-FFF2-40B4-BE49-F238E27FC236}">
                <a16:creationId xmlns:a16="http://schemas.microsoft.com/office/drawing/2014/main" id="{9D12EA85-D61B-236C-B2B2-6098D238942F}"/>
              </a:ext>
            </a:extLst>
          </p:cNvPr>
          <p:cNvSpPr txBox="1"/>
          <p:nvPr/>
        </p:nvSpPr>
        <p:spPr>
          <a:xfrm>
            <a:off x="783772" y="5640041"/>
            <a:ext cx="4431323" cy="523220"/>
          </a:xfrm>
          <a:prstGeom prst="rect">
            <a:avLst/>
          </a:prstGeom>
          <a:noFill/>
        </p:spPr>
        <p:txBody>
          <a:bodyPr wrap="square" rtlCol="0">
            <a:spAutoFit/>
          </a:bodyPr>
          <a:lstStyle/>
          <a:p>
            <a:r>
              <a:rPr lang="en-IN" sz="2800" dirty="0"/>
              <a:t>The Control System</a:t>
            </a:r>
          </a:p>
        </p:txBody>
      </p:sp>
    </p:spTree>
    <p:extLst>
      <p:ext uri="{BB962C8B-B14F-4D97-AF65-F5344CB8AC3E}">
        <p14:creationId xmlns:p14="http://schemas.microsoft.com/office/powerpoint/2010/main" val="179892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4395-3C63-D39A-0B5F-FFCC7751F349}"/>
              </a:ext>
            </a:extLst>
          </p:cNvPr>
          <p:cNvSpPr>
            <a:spLocks noGrp="1"/>
          </p:cNvSpPr>
          <p:nvPr>
            <p:ph type="title"/>
          </p:nvPr>
        </p:nvSpPr>
        <p:spPr>
          <a:xfrm>
            <a:off x="435429" y="-57806"/>
            <a:ext cx="6760029" cy="896172"/>
          </a:xfrm>
          <a:prstGeom prst="ellipse">
            <a:avLst/>
          </a:prstGeom>
        </p:spPr>
        <p:txBody>
          <a:bodyPr vert="horz" lIns="91440" tIns="45720" rIns="91440" bIns="45720" rtlCol="0" anchor="b">
            <a:normAutofit fontScale="90000"/>
          </a:bodyPr>
          <a:lstStyle/>
          <a:p>
            <a:r>
              <a:rPr lang="en-US" sz="3200" b="1" dirty="0"/>
              <a:t>Adaptive Sliding Mode Control</a:t>
            </a:r>
          </a:p>
        </p:txBody>
      </p:sp>
      <p:pic>
        <p:nvPicPr>
          <p:cNvPr id="5" name="Picture 4">
            <a:extLst>
              <a:ext uri="{FF2B5EF4-FFF2-40B4-BE49-F238E27FC236}">
                <a16:creationId xmlns:a16="http://schemas.microsoft.com/office/drawing/2014/main" id="{5E9F4826-C12D-4EFE-82D8-DB6F31EF91AD}"/>
              </a:ext>
            </a:extLst>
          </p:cNvPr>
          <p:cNvPicPr>
            <a:picLocks noChangeAspect="1"/>
          </p:cNvPicPr>
          <p:nvPr/>
        </p:nvPicPr>
        <p:blipFill>
          <a:blip r:embed="rId3"/>
          <a:stretch>
            <a:fillRect/>
          </a:stretch>
        </p:blipFill>
        <p:spPr>
          <a:xfrm>
            <a:off x="1353509" y="901691"/>
            <a:ext cx="4180539" cy="2374909"/>
          </a:xfrm>
          <a:prstGeom prst="rect">
            <a:avLst/>
          </a:prstGeom>
          <a:ln>
            <a:solidFill>
              <a:schemeClr val="tx1"/>
            </a:solidFill>
          </a:ln>
        </p:spPr>
      </p:pic>
      <p:pic>
        <p:nvPicPr>
          <p:cNvPr id="8" name="Picture 7">
            <a:extLst>
              <a:ext uri="{FF2B5EF4-FFF2-40B4-BE49-F238E27FC236}">
                <a16:creationId xmlns:a16="http://schemas.microsoft.com/office/drawing/2014/main" id="{257462AB-99DA-AF6C-1B1F-E7997C07AB21}"/>
              </a:ext>
            </a:extLst>
          </p:cNvPr>
          <p:cNvPicPr>
            <a:picLocks noChangeAspect="1"/>
          </p:cNvPicPr>
          <p:nvPr/>
        </p:nvPicPr>
        <p:blipFill>
          <a:blip r:embed="rId4"/>
          <a:stretch>
            <a:fillRect/>
          </a:stretch>
        </p:blipFill>
        <p:spPr>
          <a:xfrm>
            <a:off x="6887557" y="716700"/>
            <a:ext cx="4124584" cy="2581002"/>
          </a:xfrm>
          <a:prstGeom prst="rect">
            <a:avLst/>
          </a:prstGeom>
          <a:ln>
            <a:solidFill>
              <a:schemeClr val="tx1"/>
            </a:solidFill>
          </a:ln>
        </p:spPr>
      </p:pic>
      <p:pic>
        <p:nvPicPr>
          <p:cNvPr id="10" name="Picture 9">
            <a:extLst>
              <a:ext uri="{FF2B5EF4-FFF2-40B4-BE49-F238E27FC236}">
                <a16:creationId xmlns:a16="http://schemas.microsoft.com/office/drawing/2014/main" id="{9C45EFDD-05E1-CDB9-A4B3-E6696451DDBD}"/>
              </a:ext>
            </a:extLst>
          </p:cNvPr>
          <p:cNvPicPr>
            <a:picLocks noChangeAspect="1"/>
          </p:cNvPicPr>
          <p:nvPr/>
        </p:nvPicPr>
        <p:blipFill>
          <a:blip r:embed="rId5"/>
          <a:stretch>
            <a:fillRect/>
          </a:stretch>
        </p:blipFill>
        <p:spPr>
          <a:xfrm>
            <a:off x="1418233" y="3799600"/>
            <a:ext cx="4247652" cy="2505328"/>
          </a:xfrm>
          <a:prstGeom prst="rect">
            <a:avLst/>
          </a:prstGeom>
          <a:ln>
            <a:solidFill>
              <a:schemeClr val="tx1"/>
            </a:solidFill>
          </a:ln>
        </p:spPr>
      </p:pic>
      <p:pic>
        <p:nvPicPr>
          <p:cNvPr id="12" name="Picture 11">
            <a:extLst>
              <a:ext uri="{FF2B5EF4-FFF2-40B4-BE49-F238E27FC236}">
                <a16:creationId xmlns:a16="http://schemas.microsoft.com/office/drawing/2014/main" id="{D55EFFF6-E92E-89C2-DB85-F189411CA68E}"/>
              </a:ext>
            </a:extLst>
          </p:cNvPr>
          <p:cNvPicPr>
            <a:picLocks noChangeAspect="1"/>
          </p:cNvPicPr>
          <p:nvPr/>
        </p:nvPicPr>
        <p:blipFill>
          <a:blip r:embed="rId6"/>
          <a:stretch>
            <a:fillRect/>
          </a:stretch>
        </p:blipFill>
        <p:spPr>
          <a:xfrm>
            <a:off x="6919073" y="3777171"/>
            <a:ext cx="4124584" cy="2581002"/>
          </a:xfrm>
          <a:prstGeom prst="rect">
            <a:avLst/>
          </a:prstGeom>
          <a:ln>
            <a:solidFill>
              <a:schemeClr val="tx1"/>
            </a:solidFill>
          </a:ln>
        </p:spPr>
      </p:pic>
      <p:sp>
        <p:nvSpPr>
          <p:cNvPr id="6" name="TextBox 5">
            <a:extLst>
              <a:ext uri="{FF2B5EF4-FFF2-40B4-BE49-F238E27FC236}">
                <a16:creationId xmlns:a16="http://schemas.microsoft.com/office/drawing/2014/main" id="{9D12EA85-D61B-236C-B2B2-6098D238942F}"/>
              </a:ext>
            </a:extLst>
          </p:cNvPr>
          <p:cNvSpPr txBox="1"/>
          <p:nvPr/>
        </p:nvSpPr>
        <p:spPr>
          <a:xfrm>
            <a:off x="2487750" y="3272840"/>
            <a:ext cx="2062479" cy="400110"/>
          </a:xfrm>
          <a:prstGeom prst="rect">
            <a:avLst/>
          </a:prstGeom>
          <a:noFill/>
        </p:spPr>
        <p:txBody>
          <a:bodyPr wrap="square" rtlCol="0">
            <a:spAutoFit/>
          </a:bodyPr>
          <a:lstStyle/>
          <a:p>
            <a:r>
              <a:rPr lang="en-IN" sz="2000" dirty="0"/>
              <a:t>Error Dynamics - x</a:t>
            </a:r>
          </a:p>
        </p:txBody>
      </p:sp>
      <p:sp>
        <p:nvSpPr>
          <p:cNvPr id="13" name="TextBox 12">
            <a:extLst>
              <a:ext uri="{FF2B5EF4-FFF2-40B4-BE49-F238E27FC236}">
                <a16:creationId xmlns:a16="http://schemas.microsoft.com/office/drawing/2014/main" id="{E44620CE-F21A-32A3-1E03-3F6E1D7EA0B2}"/>
              </a:ext>
            </a:extLst>
          </p:cNvPr>
          <p:cNvSpPr txBox="1"/>
          <p:nvPr/>
        </p:nvSpPr>
        <p:spPr>
          <a:xfrm>
            <a:off x="7871376" y="3272840"/>
            <a:ext cx="4431323" cy="400110"/>
          </a:xfrm>
          <a:prstGeom prst="rect">
            <a:avLst/>
          </a:prstGeom>
          <a:noFill/>
        </p:spPr>
        <p:txBody>
          <a:bodyPr wrap="square" rtlCol="0">
            <a:spAutoFit/>
          </a:bodyPr>
          <a:lstStyle/>
          <a:p>
            <a:r>
              <a:rPr lang="en-IN" sz="2000" dirty="0"/>
              <a:t>Error Dynamics - y</a:t>
            </a:r>
          </a:p>
        </p:txBody>
      </p:sp>
      <p:sp>
        <p:nvSpPr>
          <p:cNvPr id="14" name="TextBox 13">
            <a:extLst>
              <a:ext uri="{FF2B5EF4-FFF2-40B4-BE49-F238E27FC236}">
                <a16:creationId xmlns:a16="http://schemas.microsoft.com/office/drawing/2014/main" id="{8DE55E57-9CC7-386C-4054-8F7B1333BA58}"/>
              </a:ext>
            </a:extLst>
          </p:cNvPr>
          <p:cNvSpPr txBox="1"/>
          <p:nvPr/>
        </p:nvSpPr>
        <p:spPr>
          <a:xfrm>
            <a:off x="2487750" y="6358173"/>
            <a:ext cx="2258421" cy="400110"/>
          </a:xfrm>
          <a:prstGeom prst="rect">
            <a:avLst/>
          </a:prstGeom>
          <a:noFill/>
        </p:spPr>
        <p:txBody>
          <a:bodyPr wrap="square" rtlCol="0">
            <a:spAutoFit/>
          </a:bodyPr>
          <a:lstStyle/>
          <a:p>
            <a:r>
              <a:rPr lang="en-IN" sz="2000" dirty="0"/>
              <a:t>Error Dynamics - z</a:t>
            </a:r>
          </a:p>
        </p:txBody>
      </p:sp>
      <p:sp>
        <p:nvSpPr>
          <p:cNvPr id="15" name="TextBox 14">
            <a:extLst>
              <a:ext uri="{FF2B5EF4-FFF2-40B4-BE49-F238E27FC236}">
                <a16:creationId xmlns:a16="http://schemas.microsoft.com/office/drawing/2014/main" id="{D558AC4C-5230-82AF-9117-76679653C95F}"/>
              </a:ext>
            </a:extLst>
          </p:cNvPr>
          <p:cNvSpPr txBox="1"/>
          <p:nvPr/>
        </p:nvSpPr>
        <p:spPr>
          <a:xfrm>
            <a:off x="7871376" y="6358173"/>
            <a:ext cx="4431323" cy="400110"/>
          </a:xfrm>
          <a:prstGeom prst="rect">
            <a:avLst/>
          </a:prstGeom>
          <a:noFill/>
        </p:spPr>
        <p:txBody>
          <a:bodyPr wrap="square" rtlCol="0">
            <a:spAutoFit/>
          </a:bodyPr>
          <a:lstStyle/>
          <a:p>
            <a:r>
              <a:rPr lang="en-IN" sz="2000" dirty="0"/>
              <a:t>Error Dynamics - phi</a:t>
            </a:r>
          </a:p>
        </p:txBody>
      </p:sp>
    </p:spTree>
    <p:extLst>
      <p:ext uri="{BB962C8B-B14F-4D97-AF65-F5344CB8AC3E}">
        <p14:creationId xmlns:p14="http://schemas.microsoft.com/office/powerpoint/2010/main" val="1389083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4395-3C63-D39A-0B5F-FFCC7751F349}"/>
              </a:ext>
            </a:extLst>
          </p:cNvPr>
          <p:cNvSpPr>
            <a:spLocks noGrp="1"/>
          </p:cNvSpPr>
          <p:nvPr>
            <p:ph type="title"/>
          </p:nvPr>
        </p:nvSpPr>
        <p:spPr>
          <a:xfrm>
            <a:off x="0" y="-47726"/>
            <a:ext cx="7640591" cy="958646"/>
          </a:xfrm>
          <a:prstGeom prst="ellipse">
            <a:avLst/>
          </a:prstGeom>
        </p:spPr>
        <p:txBody>
          <a:bodyPr vert="horz" lIns="91440" tIns="45720" rIns="91440" bIns="45720" rtlCol="0" anchor="b">
            <a:normAutofit/>
          </a:bodyPr>
          <a:lstStyle/>
          <a:p>
            <a:r>
              <a:rPr lang="en-US" sz="3200" b="1" dirty="0"/>
              <a:t>Adaptive Sliding Mode Control</a:t>
            </a:r>
          </a:p>
        </p:txBody>
      </p:sp>
      <p:sp>
        <p:nvSpPr>
          <p:cNvPr id="6" name="TextBox 5">
            <a:extLst>
              <a:ext uri="{FF2B5EF4-FFF2-40B4-BE49-F238E27FC236}">
                <a16:creationId xmlns:a16="http://schemas.microsoft.com/office/drawing/2014/main" id="{9D12EA85-D61B-236C-B2B2-6098D238942F}"/>
              </a:ext>
            </a:extLst>
          </p:cNvPr>
          <p:cNvSpPr txBox="1"/>
          <p:nvPr/>
        </p:nvSpPr>
        <p:spPr>
          <a:xfrm>
            <a:off x="4563805" y="1083046"/>
            <a:ext cx="4431323" cy="400110"/>
          </a:xfrm>
          <a:prstGeom prst="rect">
            <a:avLst/>
          </a:prstGeom>
          <a:noFill/>
        </p:spPr>
        <p:txBody>
          <a:bodyPr wrap="square" rtlCol="0">
            <a:spAutoFit/>
          </a:bodyPr>
          <a:lstStyle/>
          <a:p>
            <a:r>
              <a:rPr lang="en-IN" sz="2000" dirty="0"/>
              <a:t>Error Generator Block</a:t>
            </a:r>
          </a:p>
        </p:txBody>
      </p:sp>
      <p:pic>
        <p:nvPicPr>
          <p:cNvPr id="4" name="Picture 3">
            <a:extLst>
              <a:ext uri="{FF2B5EF4-FFF2-40B4-BE49-F238E27FC236}">
                <a16:creationId xmlns:a16="http://schemas.microsoft.com/office/drawing/2014/main" id="{0BC5A5CA-63D3-AC1C-F856-065D9D2353E2}"/>
              </a:ext>
            </a:extLst>
          </p:cNvPr>
          <p:cNvPicPr>
            <a:picLocks noChangeAspect="1"/>
          </p:cNvPicPr>
          <p:nvPr/>
        </p:nvPicPr>
        <p:blipFill>
          <a:blip r:embed="rId3"/>
          <a:stretch>
            <a:fillRect/>
          </a:stretch>
        </p:blipFill>
        <p:spPr>
          <a:xfrm>
            <a:off x="359228" y="910920"/>
            <a:ext cx="3845349" cy="5772089"/>
          </a:xfrm>
          <a:prstGeom prst="rect">
            <a:avLst/>
          </a:prstGeom>
          <a:ln>
            <a:solidFill>
              <a:schemeClr val="tx1"/>
            </a:solidFill>
          </a:ln>
        </p:spPr>
      </p:pic>
      <p:sp>
        <p:nvSpPr>
          <p:cNvPr id="7" name="Arrow: Down 6">
            <a:extLst>
              <a:ext uri="{FF2B5EF4-FFF2-40B4-BE49-F238E27FC236}">
                <a16:creationId xmlns:a16="http://schemas.microsoft.com/office/drawing/2014/main" id="{F475A1C7-538F-525B-EBD4-F36528394DD5}"/>
              </a:ext>
            </a:extLst>
          </p:cNvPr>
          <p:cNvSpPr/>
          <p:nvPr/>
        </p:nvSpPr>
        <p:spPr>
          <a:xfrm rot="2845759">
            <a:off x="4537412" y="1401033"/>
            <a:ext cx="218854" cy="868942"/>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9" name="Picture 18">
            <a:extLst>
              <a:ext uri="{FF2B5EF4-FFF2-40B4-BE49-F238E27FC236}">
                <a16:creationId xmlns:a16="http://schemas.microsoft.com/office/drawing/2014/main" id="{F8ADD27D-FEAB-2802-E86E-6A6159F98E51}"/>
              </a:ext>
            </a:extLst>
          </p:cNvPr>
          <p:cNvPicPr>
            <a:picLocks noChangeAspect="1"/>
          </p:cNvPicPr>
          <p:nvPr/>
        </p:nvPicPr>
        <p:blipFill>
          <a:blip r:embed="rId4"/>
          <a:stretch>
            <a:fillRect/>
          </a:stretch>
        </p:blipFill>
        <p:spPr>
          <a:xfrm>
            <a:off x="7760438" y="889880"/>
            <a:ext cx="4072334" cy="5566080"/>
          </a:xfrm>
          <a:prstGeom prst="rect">
            <a:avLst/>
          </a:prstGeom>
          <a:ln>
            <a:solidFill>
              <a:schemeClr val="tx1"/>
            </a:solidFill>
          </a:ln>
        </p:spPr>
      </p:pic>
      <p:sp>
        <p:nvSpPr>
          <p:cNvPr id="20" name="TextBox 19">
            <a:extLst>
              <a:ext uri="{FF2B5EF4-FFF2-40B4-BE49-F238E27FC236}">
                <a16:creationId xmlns:a16="http://schemas.microsoft.com/office/drawing/2014/main" id="{1C13B36B-11B3-D6C2-D42A-C7B1238099DF}"/>
              </a:ext>
            </a:extLst>
          </p:cNvPr>
          <p:cNvSpPr txBox="1"/>
          <p:nvPr/>
        </p:nvSpPr>
        <p:spPr>
          <a:xfrm>
            <a:off x="4586169" y="3472865"/>
            <a:ext cx="3094416" cy="400110"/>
          </a:xfrm>
          <a:prstGeom prst="rect">
            <a:avLst/>
          </a:prstGeom>
          <a:noFill/>
        </p:spPr>
        <p:txBody>
          <a:bodyPr wrap="square" rtlCol="0">
            <a:spAutoFit/>
          </a:bodyPr>
          <a:lstStyle/>
          <a:p>
            <a:r>
              <a:rPr lang="en-IN" sz="2000" dirty="0"/>
              <a:t>Block to mimic sensor noise</a:t>
            </a:r>
          </a:p>
        </p:txBody>
      </p:sp>
      <p:sp>
        <p:nvSpPr>
          <p:cNvPr id="21" name="Arrow: Down 20">
            <a:extLst>
              <a:ext uri="{FF2B5EF4-FFF2-40B4-BE49-F238E27FC236}">
                <a16:creationId xmlns:a16="http://schemas.microsoft.com/office/drawing/2014/main" id="{18D6546F-D111-8BF7-FC42-9F4786AB3C36}"/>
              </a:ext>
            </a:extLst>
          </p:cNvPr>
          <p:cNvSpPr/>
          <p:nvPr/>
        </p:nvSpPr>
        <p:spPr>
          <a:xfrm rot="18462938">
            <a:off x="7080671" y="3790852"/>
            <a:ext cx="218854" cy="868942"/>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225121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4395-3C63-D39A-0B5F-FFCC7751F349}"/>
              </a:ext>
            </a:extLst>
          </p:cNvPr>
          <p:cNvSpPr>
            <a:spLocks noGrp="1"/>
          </p:cNvSpPr>
          <p:nvPr>
            <p:ph type="title"/>
          </p:nvPr>
        </p:nvSpPr>
        <p:spPr>
          <a:xfrm>
            <a:off x="-553499" y="304860"/>
            <a:ext cx="8915179" cy="1325563"/>
          </a:xfrm>
          <a:prstGeom prst="ellipse">
            <a:avLst/>
          </a:prstGeom>
        </p:spPr>
        <p:txBody>
          <a:bodyPr vert="horz" lIns="91440" tIns="45720" rIns="91440" bIns="45720" rtlCol="0" anchor="b">
            <a:normAutofit/>
          </a:bodyPr>
          <a:lstStyle/>
          <a:p>
            <a:r>
              <a:rPr lang="en-US" sz="3200" b="1" dirty="0"/>
              <a:t>Quadcopter Dynamics</a:t>
            </a:r>
          </a:p>
        </p:txBody>
      </p:sp>
      <p:sp>
        <p:nvSpPr>
          <p:cNvPr id="6" name="TextBox 5">
            <a:extLst>
              <a:ext uri="{FF2B5EF4-FFF2-40B4-BE49-F238E27FC236}">
                <a16:creationId xmlns:a16="http://schemas.microsoft.com/office/drawing/2014/main" id="{2E529ACF-B1BA-EEAC-DD18-479E943795F4}"/>
              </a:ext>
            </a:extLst>
          </p:cNvPr>
          <p:cNvSpPr txBox="1"/>
          <p:nvPr/>
        </p:nvSpPr>
        <p:spPr>
          <a:xfrm>
            <a:off x="812800" y="2050734"/>
            <a:ext cx="3810712" cy="3711571"/>
          </a:xfrm>
          <a:prstGeom prst="rect">
            <a:avLst/>
          </a:prstGeom>
        </p:spPr>
        <p:txBody>
          <a:bodyPr vert="horz" lIns="91440" tIns="45720" rIns="91440" bIns="45720" rtlCol="0">
            <a:normAutofit/>
          </a:bodyPr>
          <a:lstStyle/>
          <a:p>
            <a:pPr>
              <a:lnSpc>
                <a:spcPct val="90000"/>
              </a:lnSpc>
              <a:spcAft>
                <a:spcPts val="600"/>
              </a:spcAft>
            </a:pPr>
            <a:r>
              <a:rPr lang="en-US" sz="2000" dirty="0">
                <a:solidFill>
                  <a:srgbClr val="FF0000"/>
                </a:solidFill>
              </a:rPr>
              <a:t>Why is Quadcopter an underactuated system? </a:t>
            </a:r>
          </a:p>
        </p:txBody>
      </p:sp>
      <p:pic>
        <p:nvPicPr>
          <p:cNvPr id="5" name="Picture 4">
            <a:extLst>
              <a:ext uri="{FF2B5EF4-FFF2-40B4-BE49-F238E27FC236}">
                <a16:creationId xmlns:a16="http://schemas.microsoft.com/office/drawing/2014/main" id="{048BBF46-753B-21D0-1A38-7536B6078C03}"/>
              </a:ext>
            </a:extLst>
          </p:cNvPr>
          <p:cNvPicPr>
            <a:picLocks noChangeAspect="1"/>
          </p:cNvPicPr>
          <p:nvPr/>
        </p:nvPicPr>
        <p:blipFill rotWithShape="1">
          <a:blip r:embed="rId2"/>
          <a:srcRect l="2681" t="1797" r="4343" b="4456"/>
          <a:stretch/>
        </p:blipFill>
        <p:spPr>
          <a:xfrm>
            <a:off x="8176400" y="423746"/>
            <a:ext cx="3720960" cy="3005254"/>
          </a:xfrm>
          <a:prstGeom prst="rect">
            <a:avLst/>
          </a:prstGeom>
        </p:spPr>
      </p:pic>
      <p:graphicFrame>
        <p:nvGraphicFramePr>
          <p:cNvPr id="9" name="Diagram 8">
            <a:extLst>
              <a:ext uri="{FF2B5EF4-FFF2-40B4-BE49-F238E27FC236}">
                <a16:creationId xmlns:a16="http://schemas.microsoft.com/office/drawing/2014/main" id="{17F84EFD-D53B-6DFF-6175-7E26136ED38A}"/>
              </a:ext>
            </a:extLst>
          </p:cNvPr>
          <p:cNvGraphicFramePr/>
          <p:nvPr>
            <p:extLst>
              <p:ext uri="{D42A27DB-BD31-4B8C-83A1-F6EECF244321}">
                <p14:modId xmlns:p14="http://schemas.microsoft.com/office/powerpoint/2010/main" val="1701145217"/>
              </p:ext>
            </p:extLst>
          </p:nvPr>
        </p:nvGraphicFramePr>
        <p:xfrm>
          <a:off x="294640" y="3009114"/>
          <a:ext cx="4231996" cy="3249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4" descr="A diagram of a plane&#10;&#10;Description automatically generated with medium confidence">
            <a:extLst>
              <a:ext uri="{FF2B5EF4-FFF2-40B4-BE49-F238E27FC236}">
                <a16:creationId xmlns:a16="http://schemas.microsoft.com/office/drawing/2014/main" id="{18225250-009E-6E6E-1064-DE5EE90C71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94960" y="3627617"/>
            <a:ext cx="5407500" cy="2925523"/>
          </a:xfrm>
          <a:prstGeom prst="rect">
            <a:avLst/>
          </a:prstGeom>
        </p:spPr>
      </p:pic>
      <p:pic>
        <p:nvPicPr>
          <p:cNvPr id="18" name="Picture 17">
            <a:extLst>
              <a:ext uri="{FF2B5EF4-FFF2-40B4-BE49-F238E27FC236}">
                <a16:creationId xmlns:a16="http://schemas.microsoft.com/office/drawing/2014/main" id="{53D0B45A-C548-A71C-A5C6-8044294664E3}"/>
              </a:ext>
            </a:extLst>
          </p:cNvPr>
          <p:cNvPicPr>
            <a:picLocks noChangeAspect="1"/>
          </p:cNvPicPr>
          <p:nvPr/>
        </p:nvPicPr>
        <p:blipFill>
          <a:blip r:embed="rId9"/>
          <a:stretch>
            <a:fillRect/>
          </a:stretch>
        </p:blipFill>
        <p:spPr>
          <a:xfrm>
            <a:off x="4623512" y="574091"/>
            <a:ext cx="3606085" cy="2704563"/>
          </a:xfrm>
          <a:prstGeom prst="rect">
            <a:avLst/>
          </a:prstGeom>
        </p:spPr>
      </p:pic>
    </p:spTree>
    <p:extLst>
      <p:ext uri="{BB962C8B-B14F-4D97-AF65-F5344CB8AC3E}">
        <p14:creationId xmlns:p14="http://schemas.microsoft.com/office/powerpoint/2010/main" val="3711193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D12EA85-D61B-236C-B2B2-6098D238942F}"/>
              </a:ext>
            </a:extLst>
          </p:cNvPr>
          <p:cNvSpPr txBox="1"/>
          <p:nvPr/>
        </p:nvSpPr>
        <p:spPr>
          <a:xfrm>
            <a:off x="915545" y="547065"/>
            <a:ext cx="2389046" cy="400110"/>
          </a:xfrm>
          <a:prstGeom prst="rect">
            <a:avLst/>
          </a:prstGeom>
          <a:noFill/>
        </p:spPr>
        <p:txBody>
          <a:bodyPr wrap="square" rtlCol="0">
            <a:spAutoFit/>
          </a:bodyPr>
          <a:lstStyle/>
          <a:p>
            <a:r>
              <a:rPr lang="en-IN" sz="2000" dirty="0"/>
              <a:t>Sliding Surface Block</a:t>
            </a:r>
          </a:p>
        </p:txBody>
      </p:sp>
      <p:pic>
        <p:nvPicPr>
          <p:cNvPr id="5" name="Picture 4">
            <a:extLst>
              <a:ext uri="{FF2B5EF4-FFF2-40B4-BE49-F238E27FC236}">
                <a16:creationId xmlns:a16="http://schemas.microsoft.com/office/drawing/2014/main" id="{4D5172FA-E1ED-112F-D99D-C0D3D7D36D3F}"/>
              </a:ext>
            </a:extLst>
          </p:cNvPr>
          <p:cNvPicPr>
            <a:picLocks noChangeAspect="1"/>
          </p:cNvPicPr>
          <p:nvPr/>
        </p:nvPicPr>
        <p:blipFill>
          <a:blip r:embed="rId3"/>
          <a:stretch>
            <a:fillRect/>
          </a:stretch>
        </p:blipFill>
        <p:spPr>
          <a:xfrm>
            <a:off x="288270" y="1055460"/>
            <a:ext cx="3839537" cy="5255475"/>
          </a:xfrm>
          <a:prstGeom prst="rect">
            <a:avLst/>
          </a:prstGeom>
          <a:ln>
            <a:solidFill>
              <a:schemeClr val="tx1"/>
            </a:solidFill>
          </a:ln>
        </p:spPr>
      </p:pic>
      <p:pic>
        <p:nvPicPr>
          <p:cNvPr id="9" name="Picture 8">
            <a:extLst>
              <a:ext uri="{FF2B5EF4-FFF2-40B4-BE49-F238E27FC236}">
                <a16:creationId xmlns:a16="http://schemas.microsoft.com/office/drawing/2014/main" id="{C7568D9E-A182-E887-8F5C-50EDA36D59A4}"/>
              </a:ext>
            </a:extLst>
          </p:cNvPr>
          <p:cNvPicPr>
            <a:picLocks noChangeAspect="1"/>
          </p:cNvPicPr>
          <p:nvPr/>
        </p:nvPicPr>
        <p:blipFill>
          <a:blip r:embed="rId4"/>
          <a:stretch>
            <a:fillRect/>
          </a:stretch>
        </p:blipFill>
        <p:spPr>
          <a:xfrm>
            <a:off x="4298116" y="908285"/>
            <a:ext cx="4143614" cy="1324969"/>
          </a:xfrm>
          <a:prstGeom prst="rect">
            <a:avLst/>
          </a:prstGeom>
          <a:ln>
            <a:solidFill>
              <a:schemeClr val="tx1"/>
            </a:solidFill>
          </a:ln>
        </p:spPr>
      </p:pic>
      <p:pic>
        <p:nvPicPr>
          <p:cNvPr id="11" name="Picture 10">
            <a:extLst>
              <a:ext uri="{FF2B5EF4-FFF2-40B4-BE49-F238E27FC236}">
                <a16:creationId xmlns:a16="http://schemas.microsoft.com/office/drawing/2014/main" id="{440CFF68-6833-B645-4B72-D5C3471A106A}"/>
              </a:ext>
            </a:extLst>
          </p:cNvPr>
          <p:cNvPicPr>
            <a:picLocks noChangeAspect="1"/>
          </p:cNvPicPr>
          <p:nvPr/>
        </p:nvPicPr>
        <p:blipFill>
          <a:blip r:embed="rId5"/>
          <a:stretch>
            <a:fillRect/>
          </a:stretch>
        </p:blipFill>
        <p:spPr>
          <a:xfrm>
            <a:off x="4298116" y="4158359"/>
            <a:ext cx="3456376" cy="2144805"/>
          </a:xfrm>
          <a:prstGeom prst="rect">
            <a:avLst/>
          </a:prstGeom>
          <a:ln>
            <a:solidFill>
              <a:schemeClr val="tx1"/>
            </a:solidFill>
          </a:ln>
        </p:spPr>
      </p:pic>
      <p:pic>
        <p:nvPicPr>
          <p:cNvPr id="13" name="Picture 12">
            <a:extLst>
              <a:ext uri="{FF2B5EF4-FFF2-40B4-BE49-F238E27FC236}">
                <a16:creationId xmlns:a16="http://schemas.microsoft.com/office/drawing/2014/main" id="{E1556425-DEBB-ADC1-7965-548B7076233A}"/>
              </a:ext>
            </a:extLst>
          </p:cNvPr>
          <p:cNvPicPr>
            <a:picLocks noChangeAspect="1"/>
          </p:cNvPicPr>
          <p:nvPr/>
        </p:nvPicPr>
        <p:blipFill>
          <a:blip r:embed="rId6"/>
          <a:stretch>
            <a:fillRect/>
          </a:stretch>
        </p:blipFill>
        <p:spPr>
          <a:xfrm>
            <a:off x="4352362" y="2429007"/>
            <a:ext cx="3679174" cy="1221619"/>
          </a:xfrm>
          <a:prstGeom prst="rect">
            <a:avLst/>
          </a:prstGeom>
          <a:ln>
            <a:solidFill>
              <a:schemeClr val="tx1"/>
            </a:solidFill>
          </a:ln>
        </p:spPr>
      </p:pic>
      <p:pic>
        <p:nvPicPr>
          <p:cNvPr id="17" name="Picture 16">
            <a:extLst>
              <a:ext uri="{FF2B5EF4-FFF2-40B4-BE49-F238E27FC236}">
                <a16:creationId xmlns:a16="http://schemas.microsoft.com/office/drawing/2014/main" id="{0851FC51-C9EC-3446-A998-522EDCD7C2E6}"/>
              </a:ext>
            </a:extLst>
          </p:cNvPr>
          <p:cNvPicPr>
            <a:picLocks noChangeAspect="1"/>
          </p:cNvPicPr>
          <p:nvPr/>
        </p:nvPicPr>
        <p:blipFill>
          <a:blip r:embed="rId7"/>
          <a:stretch>
            <a:fillRect/>
          </a:stretch>
        </p:blipFill>
        <p:spPr>
          <a:xfrm>
            <a:off x="7924800" y="4447135"/>
            <a:ext cx="4143614" cy="1787522"/>
          </a:xfrm>
          <a:prstGeom prst="rect">
            <a:avLst/>
          </a:prstGeom>
          <a:ln>
            <a:solidFill>
              <a:schemeClr val="tx1"/>
            </a:solidFill>
          </a:ln>
        </p:spPr>
      </p:pic>
      <p:pic>
        <p:nvPicPr>
          <p:cNvPr id="22" name="Picture 21">
            <a:extLst>
              <a:ext uri="{FF2B5EF4-FFF2-40B4-BE49-F238E27FC236}">
                <a16:creationId xmlns:a16="http://schemas.microsoft.com/office/drawing/2014/main" id="{F4887882-3DB6-9358-169A-52B83AD1F041}"/>
              </a:ext>
            </a:extLst>
          </p:cNvPr>
          <p:cNvPicPr>
            <a:picLocks noChangeAspect="1"/>
          </p:cNvPicPr>
          <p:nvPr/>
        </p:nvPicPr>
        <p:blipFill>
          <a:blip r:embed="rId8"/>
          <a:stretch>
            <a:fillRect/>
          </a:stretch>
        </p:blipFill>
        <p:spPr>
          <a:xfrm>
            <a:off x="8158309" y="2429007"/>
            <a:ext cx="3910105" cy="1221619"/>
          </a:xfrm>
          <a:prstGeom prst="rect">
            <a:avLst/>
          </a:prstGeom>
          <a:ln>
            <a:solidFill>
              <a:schemeClr val="tx1"/>
            </a:solidFill>
          </a:ln>
        </p:spPr>
      </p:pic>
      <p:sp>
        <p:nvSpPr>
          <p:cNvPr id="23" name="TextBox 22">
            <a:extLst>
              <a:ext uri="{FF2B5EF4-FFF2-40B4-BE49-F238E27FC236}">
                <a16:creationId xmlns:a16="http://schemas.microsoft.com/office/drawing/2014/main" id="{28F2645E-186E-9893-2CAA-E24DD9839E9C}"/>
              </a:ext>
            </a:extLst>
          </p:cNvPr>
          <p:cNvSpPr txBox="1"/>
          <p:nvPr/>
        </p:nvSpPr>
        <p:spPr>
          <a:xfrm>
            <a:off x="8612039" y="1526930"/>
            <a:ext cx="4431323" cy="400110"/>
          </a:xfrm>
          <a:prstGeom prst="rect">
            <a:avLst/>
          </a:prstGeom>
          <a:noFill/>
        </p:spPr>
        <p:txBody>
          <a:bodyPr wrap="square" rtlCol="0">
            <a:spAutoFit/>
          </a:bodyPr>
          <a:lstStyle/>
          <a:p>
            <a:r>
              <a:rPr lang="en-IN" sz="2000" dirty="0"/>
              <a:t>Block to estimate </a:t>
            </a:r>
            <a:r>
              <a:rPr lang="en-IN" sz="2000" dirty="0" err="1"/>
              <a:t>f</a:t>
            </a:r>
            <a:r>
              <a:rPr lang="en-IN" sz="2000" baseline="-25000" dirty="0" err="1"/>
              <a:t>r</a:t>
            </a:r>
            <a:r>
              <a:rPr lang="en-IN" sz="2000" dirty="0"/>
              <a:t> value</a:t>
            </a:r>
          </a:p>
        </p:txBody>
      </p:sp>
      <p:sp>
        <p:nvSpPr>
          <p:cNvPr id="24" name="TextBox 23">
            <a:extLst>
              <a:ext uri="{FF2B5EF4-FFF2-40B4-BE49-F238E27FC236}">
                <a16:creationId xmlns:a16="http://schemas.microsoft.com/office/drawing/2014/main" id="{38AE0751-953B-58D5-0ED0-49670173455F}"/>
              </a:ext>
            </a:extLst>
          </p:cNvPr>
          <p:cNvSpPr txBox="1"/>
          <p:nvPr/>
        </p:nvSpPr>
        <p:spPr>
          <a:xfrm>
            <a:off x="4718816" y="3637299"/>
            <a:ext cx="4431323" cy="400110"/>
          </a:xfrm>
          <a:prstGeom prst="rect">
            <a:avLst/>
          </a:prstGeom>
          <a:noFill/>
        </p:spPr>
        <p:txBody>
          <a:bodyPr wrap="square" rtlCol="0">
            <a:spAutoFit/>
          </a:bodyPr>
          <a:lstStyle/>
          <a:p>
            <a:r>
              <a:rPr lang="en-IN" sz="2000" dirty="0"/>
              <a:t>Block to estimate v</a:t>
            </a:r>
            <a:r>
              <a:rPr lang="en-IN" sz="2000" baseline="-25000" dirty="0"/>
              <a:t>5</a:t>
            </a:r>
            <a:r>
              <a:rPr lang="en-IN" sz="2000" dirty="0"/>
              <a:t> value</a:t>
            </a:r>
          </a:p>
        </p:txBody>
      </p:sp>
      <p:sp>
        <p:nvSpPr>
          <p:cNvPr id="25" name="TextBox 24">
            <a:extLst>
              <a:ext uri="{FF2B5EF4-FFF2-40B4-BE49-F238E27FC236}">
                <a16:creationId xmlns:a16="http://schemas.microsoft.com/office/drawing/2014/main" id="{B28AB6D4-6D91-7333-D1D0-1E3BB884B5B4}"/>
              </a:ext>
            </a:extLst>
          </p:cNvPr>
          <p:cNvSpPr txBox="1"/>
          <p:nvPr/>
        </p:nvSpPr>
        <p:spPr>
          <a:xfrm>
            <a:off x="8393615" y="3655519"/>
            <a:ext cx="4431323" cy="400110"/>
          </a:xfrm>
          <a:prstGeom prst="rect">
            <a:avLst/>
          </a:prstGeom>
          <a:noFill/>
        </p:spPr>
        <p:txBody>
          <a:bodyPr wrap="square" rtlCol="0">
            <a:spAutoFit/>
          </a:bodyPr>
          <a:lstStyle/>
          <a:p>
            <a:r>
              <a:rPr lang="en-IN" sz="2000" dirty="0"/>
              <a:t>Block to estimate v</a:t>
            </a:r>
            <a:r>
              <a:rPr lang="en-IN" sz="2000" baseline="-25000" dirty="0"/>
              <a:t>6</a:t>
            </a:r>
            <a:r>
              <a:rPr lang="en-IN" sz="2000" dirty="0"/>
              <a:t> value</a:t>
            </a:r>
          </a:p>
        </p:txBody>
      </p:sp>
      <p:sp>
        <p:nvSpPr>
          <p:cNvPr id="26" name="TextBox 25">
            <a:extLst>
              <a:ext uri="{FF2B5EF4-FFF2-40B4-BE49-F238E27FC236}">
                <a16:creationId xmlns:a16="http://schemas.microsoft.com/office/drawing/2014/main" id="{1AA4DFEF-5876-CABA-D460-DB5B51EF076C}"/>
              </a:ext>
            </a:extLst>
          </p:cNvPr>
          <p:cNvSpPr txBox="1"/>
          <p:nvPr/>
        </p:nvSpPr>
        <p:spPr>
          <a:xfrm>
            <a:off x="8441730" y="6310935"/>
            <a:ext cx="4431323" cy="400110"/>
          </a:xfrm>
          <a:prstGeom prst="rect">
            <a:avLst/>
          </a:prstGeom>
          <a:noFill/>
        </p:spPr>
        <p:txBody>
          <a:bodyPr wrap="square" rtlCol="0">
            <a:spAutoFit/>
          </a:bodyPr>
          <a:lstStyle/>
          <a:p>
            <a:r>
              <a:rPr lang="en-IN" sz="2000" dirty="0"/>
              <a:t>Block to find desired phi</a:t>
            </a:r>
          </a:p>
        </p:txBody>
      </p:sp>
      <p:sp>
        <p:nvSpPr>
          <p:cNvPr id="27" name="TextBox 26">
            <a:extLst>
              <a:ext uri="{FF2B5EF4-FFF2-40B4-BE49-F238E27FC236}">
                <a16:creationId xmlns:a16="http://schemas.microsoft.com/office/drawing/2014/main" id="{E8A5F36B-25B5-15F0-3E6E-4DC114F5988F}"/>
              </a:ext>
            </a:extLst>
          </p:cNvPr>
          <p:cNvSpPr txBox="1"/>
          <p:nvPr/>
        </p:nvSpPr>
        <p:spPr>
          <a:xfrm>
            <a:off x="4651605" y="6310935"/>
            <a:ext cx="4431323" cy="400110"/>
          </a:xfrm>
          <a:prstGeom prst="rect">
            <a:avLst/>
          </a:prstGeom>
          <a:noFill/>
        </p:spPr>
        <p:txBody>
          <a:bodyPr wrap="square" rtlCol="0">
            <a:spAutoFit/>
          </a:bodyPr>
          <a:lstStyle/>
          <a:p>
            <a:r>
              <a:rPr lang="en-IN" sz="2000" dirty="0"/>
              <a:t>Block to find desired theta</a:t>
            </a:r>
          </a:p>
        </p:txBody>
      </p:sp>
    </p:spTree>
    <p:extLst>
      <p:ext uri="{BB962C8B-B14F-4D97-AF65-F5344CB8AC3E}">
        <p14:creationId xmlns:p14="http://schemas.microsoft.com/office/powerpoint/2010/main" val="323038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108CC1D-DB62-CFC4-0463-E7E6A42B5D4E}"/>
              </a:ext>
            </a:extLst>
          </p:cNvPr>
          <p:cNvPicPr>
            <a:picLocks noChangeAspect="1"/>
          </p:cNvPicPr>
          <p:nvPr/>
        </p:nvPicPr>
        <p:blipFill rotWithShape="1">
          <a:blip r:embed="rId3"/>
          <a:srcRect l="8486" t="4704" r="6119" b="-421"/>
          <a:stretch/>
        </p:blipFill>
        <p:spPr>
          <a:xfrm>
            <a:off x="397690" y="1632154"/>
            <a:ext cx="5931023" cy="4333875"/>
          </a:xfrm>
          <a:prstGeom prst="rect">
            <a:avLst/>
          </a:prstGeom>
        </p:spPr>
      </p:pic>
      <p:sp>
        <p:nvSpPr>
          <p:cNvPr id="8" name="Title 1">
            <a:extLst>
              <a:ext uri="{FF2B5EF4-FFF2-40B4-BE49-F238E27FC236}">
                <a16:creationId xmlns:a16="http://schemas.microsoft.com/office/drawing/2014/main" id="{A1208BA9-C302-5AA9-B257-B05699E6542A}"/>
              </a:ext>
            </a:extLst>
          </p:cNvPr>
          <p:cNvSpPr>
            <a:spLocks noGrp="1"/>
          </p:cNvSpPr>
          <p:nvPr>
            <p:ph type="title"/>
          </p:nvPr>
        </p:nvSpPr>
        <p:spPr>
          <a:xfrm>
            <a:off x="-448325" y="-142875"/>
            <a:ext cx="13554075" cy="1034846"/>
          </a:xfrm>
          <a:prstGeom prst="ellipse">
            <a:avLst/>
          </a:prstGeom>
        </p:spPr>
        <p:txBody>
          <a:bodyPr vert="horz" lIns="91440" tIns="45720" rIns="91440" bIns="45720" rtlCol="0" anchor="b">
            <a:normAutofit/>
          </a:bodyPr>
          <a:lstStyle/>
          <a:p>
            <a:r>
              <a:rPr lang="en-US" sz="3200" b="1" dirty="0"/>
              <a:t>Results : Adaptive sliding Mode Control</a:t>
            </a:r>
          </a:p>
        </p:txBody>
      </p:sp>
      <p:pic>
        <p:nvPicPr>
          <p:cNvPr id="15" name="Picture 14">
            <a:extLst>
              <a:ext uri="{FF2B5EF4-FFF2-40B4-BE49-F238E27FC236}">
                <a16:creationId xmlns:a16="http://schemas.microsoft.com/office/drawing/2014/main" id="{2AAE7D94-F1DF-1E97-599F-6D95D24B762F}"/>
              </a:ext>
            </a:extLst>
          </p:cNvPr>
          <p:cNvPicPr>
            <a:picLocks noChangeAspect="1"/>
          </p:cNvPicPr>
          <p:nvPr/>
        </p:nvPicPr>
        <p:blipFill>
          <a:blip r:embed="rId4"/>
          <a:stretch>
            <a:fillRect/>
          </a:stretch>
        </p:blipFill>
        <p:spPr>
          <a:xfrm>
            <a:off x="6464423" y="1632155"/>
            <a:ext cx="5519674" cy="3897630"/>
          </a:xfrm>
          <a:prstGeom prst="rect">
            <a:avLst/>
          </a:prstGeom>
        </p:spPr>
      </p:pic>
      <p:sp>
        <p:nvSpPr>
          <p:cNvPr id="19" name="TextBox 18">
            <a:extLst>
              <a:ext uri="{FF2B5EF4-FFF2-40B4-BE49-F238E27FC236}">
                <a16:creationId xmlns:a16="http://schemas.microsoft.com/office/drawing/2014/main" id="{CA85A01E-48CB-630B-071C-539AD005C4F2}"/>
              </a:ext>
            </a:extLst>
          </p:cNvPr>
          <p:cNvSpPr txBox="1"/>
          <p:nvPr/>
        </p:nvSpPr>
        <p:spPr>
          <a:xfrm>
            <a:off x="1228726" y="5775499"/>
            <a:ext cx="4591049" cy="707886"/>
          </a:xfrm>
          <a:prstGeom prst="rect">
            <a:avLst/>
          </a:prstGeom>
          <a:noFill/>
        </p:spPr>
        <p:txBody>
          <a:bodyPr wrap="square" rtlCol="0">
            <a:spAutoFit/>
          </a:bodyPr>
          <a:lstStyle/>
          <a:p>
            <a:r>
              <a:rPr lang="en-IN" sz="2000" dirty="0"/>
              <a:t>3d plot from trajectory values obtained from error dynamics</a:t>
            </a:r>
          </a:p>
        </p:txBody>
      </p:sp>
      <p:sp>
        <p:nvSpPr>
          <p:cNvPr id="20" name="TextBox 19">
            <a:extLst>
              <a:ext uri="{FF2B5EF4-FFF2-40B4-BE49-F238E27FC236}">
                <a16:creationId xmlns:a16="http://schemas.microsoft.com/office/drawing/2014/main" id="{260B9D68-7B38-FEB1-C9DD-39A4138704C6}"/>
              </a:ext>
            </a:extLst>
          </p:cNvPr>
          <p:cNvSpPr txBox="1"/>
          <p:nvPr/>
        </p:nvSpPr>
        <p:spPr>
          <a:xfrm>
            <a:off x="6928735" y="5612086"/>
            <a:ext cx="4591049" cy="707886"/>
          </a:xfrm>
          <a:prstGeom prst="rect">
            <a:avLst/>
          </a:prstGeom>
          <a:noFill/>
        </p:spPr>
        <p:txBody>
          <a:bodyPr wrap="square" rtlCol="0">
            <a:spAutoFit/>
          </a:bodyPr>
          <a:lstStyle/>
          <a:p>
            <a:r>
              <a:rPr lang="en-IN" sz="2000" dirty="0"/>
              <a:t>X trajectory value obtained from error dynamics</a:t>
            </a:r>
          </a:p>
        </p:txBody>
      </p:sp>
    </p:spTree>
    <p:extLst>
      <p:ext uri="{BB962C8B-B14F-4D97-AF65-F5344CB8AC3E}">
        <p14:creationId xmlns:p14="http://schemas.microsoft.com/office/powerpoint/2010/main" val="252041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1208BA9-C302-5AA9-B257-B05699E6542A}"/>
              </a:ext>
            </a:extLst>
          </p:cNvPr>
          <p:cNvSpPr>
            <a:spLocks noGrp="1"/>
          </p:cNvSpPr>
          <p:nvPr>
            <p:ph type="title"/>
          </p:nvPr>
        </p:nvSpPr>
        <p:spPr>
          <a:xfrm>
            <a:off x="809625" y="-142875"/>
            <a:ext cx="13411200" cy="1034846"/>
          </a:xfrm>
          <a:prstGeom prst="ellipse">
            <a:avLst/>
          </a:prstGeom>
        </p:spPr>
        <p:txBody>
          <a:bodyPr vert="horz" lIns="91440" tIns="45720" rIns="91440" bIns="45720" rtlCol="0" anchor="b">
            <a:normAutofit/>
          </a:bodyPr>
          <a:lstStyle/>
          <a:p>
            <a:r>
              <a:rPr lang="en-US" sz="3200" b="1" dirty="0"/>
              <a:t>Results : Adaptive Sliding Mode Control</a:t>
            </a:r>
          </a:p>
        </p:txBody>
      </p:sp>
      <p:pic>
        <p:nvPicPr>
          <p:cNvPr id="18" name="Picture 17">
            <a:extLst>
              <a:ext uri="{FF2B5EF4-FFF2-40B4-BE49-F238E27FC236}">
                <a16:creationId xmlns:a16="http://schemas.microsoft.com/office/drawing/2014/main" id="{607842D0-617A-15E1-0489-C490701FFDC9}"/>
              </a:ext>
            </a:extLst>
          </p:cNvPr>
          <p:cNvPicPr>
            <a:picLocks noChangeAspect="1"/>
          </p:cNvPicPr>
          <p:nvPr/>
        </p:nvPicPr>
        <p:blipFill>
          <a:blip r:embed="rId3"/>
          <a:stretch>
            <a:fillRect/>
          </a:stretch>
        </p:blipFill>
        <p:spPr>
          <a:xfrm>
            <a:off x="121908" y="1263038"/>
            <a:ext cx="6050021" cy="4278230"/>
          </a:xfrm>
          <a:prstGeom prst="rect">
            <a:avLst/>
          </a:prstGeom>
        </p:spPr>
      </p:pic>
      <p:pic>
        <p:nvPicPr>
          <p:cNvPr id="3" name="Picture 2">
            <a:extLst>
              <a:ext uri="{FF2B5EF4-FFF2-40B4-BE49-F238E27FC236}">
                <a16:creationId xmlns:a16="http://schemas.microsoft.com/office/drawing/2014/main" id="{68BD1DCC-7634-292E-339A-30F570190310}"/>
              </a:ext>
            </a:extLst>
          </p:cNvPr>
          <p:cNvPicPr>
            <a:picLocks noChangeAspect="1"/>
          </p:cNvPicPr>
          <p:nvPr/>
        </p:nvPicPr>
        <p:blipFill>
          <a:blip r:embed="rId4"/>
          <a:stretch>
            <a:fillRect/>
          </a:stretch>
        </p:blipFill>
        <p:spPr>
          <a:xfrm>
            <a:off x="6171929" y="1316732"/>
            <a:ext cx="5974092" cy="4224536"/>
          </a:xfrm>
          <a:prstGeom prst="rect">
            <a:avLst/>
          </a:prstGeom>
        </p:spPr>
      </p:pic>
      <p:sp>
        <p:nvSpPr>
          <p:cNvPr id="4" name="TextBox 3">
            <a:extLst>
              <a:ext uri="{FF2B5EF4-FFF2-40B4-BE49-F238E27FC236}">
                <a16:creationId xmlns:a16="http://schemas.microsoft.com/office/drawing/2014/main" id="{81C84B7C-53F2-4E84-F82F-7C0F04C3109F}"/>
              </a:ext>
            </a:extLst>
          </p:cNvPr>
          <p:cNvSpPr txBox="1"/>
          <p:nvPr/>
        </p:nvSpPr>
        <p:spPr>
          <a:xfrm>
            <a:off x="1185160" y="5678761"/>
            <a:ext cx="4591049" cy="707886"/>
          </a:xfrm>
          <a:prstGeom prst="rect">
            <a:avLst/>
          </a:prstGeom>
          <a:noFill/>
        </p:spPr>
        <p:txBody>
          <a:bodyPr wrap="square" rtlCol="0">
            <a:spAutoFit/>
          </a:bodyPr>
          <a:lstStyle/>
          <a:p>
            <a:r>
              <a:rPr lang="en-IN" sz="2000" dirty="0"/>
              <a:t>Y trajectory value obtained from error dynamics</a:t>
            </a:r>
          </a:p>
        </p:txBody>
      </p:sp>
      <p:sp>
        <p:nvSpPr>
          <p:cNvPr id="5" name="TextBox 4">
            <a:extLst>
              <a:ext uri="{FF2B5EF4-FFF2-40B4-BE49-F238E27FC236}">
                <a16:creationId xmlns:a16="http://schemas.microsoft.com/office/drawing/2014/main" id="{AED63BE3-3604-7E98-E606-C0138DE27EFE}"/>
              </a:ext>
            </a:extLst>
          </p:cNvPr>
          <p:cNvSpPr txBox="1"/>
          <p:nvPr/>
        </p:nvSpPr>
        <p:spPr>
          <a:xfrm>
            <a:off x="6890635" y="5594962"/>
            <a:ext cx="4591049" cy="707886"/>
          </a:xfrm>
          <a:prstGeom prst="rect">
            <a:avLst/>
          </a:prstGeom>
          <a:noFill/>
        </p:spPr>
        <p:txBody>
          <a:bodyPr wrap="square" rtlCol="0">
            <a:spAutoFit/>
          </a:bodyPr>
          <a:lstStyle/>
          <a:p>
            <a:r>
              <a:rPr lang="en-IN" sz="2000" dirty="0"/>
              <a:t>Z trajectory value obtained from error dynamics</a:t>
            </a:r>
          </a:p>
        </p:txBody>
      </p:sp>
    </p:spTree>
    <p:extLst>
      <p:ext uri="{BB962C8B-B14F-4D97-AF65-F5344CB8AC3E}">
        <p14:creationId xmlns:p14="http://schemas.microsoft.com/office/powerpoint/2010/main" val="3519962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431825D-5BD1-A979-DDC9-6CA5FBDAEF1F}"/>
              </a:ext>
            </a:extLst>
          </p:cNvPr>
          <p:cNvSpPr>
            <a:spLocks noGrp="1"/>
          </p:cNvSpPr>
          <p:nvPr>
            <p:ph type="title"/>
          </p:nvPr>
        </p:nvSpPr>
        <p:spPr>
          <a:xfrm>
            <a:off x="-476250" y="-46070"/>
            <a:ext cx="13411200" cy="1034846"/>
          </a:xfrm>
          <a:prstGeom prst="ellipse">
            <a:avLst/>
          </a:prstGeom>
        </p:spPr>
        <p:txBody>
          <a:bodyPr vert="horz" lIns="91440" tIns="45720" rIns="91440" bIns="45720" rtlCol="0" anchor="b">
            <a:normAutofit fontScale="90000"/>
          </a:bodyPr>
          <a:lstStyle/>
          <a:p>
            <a:r>
              <a:rPr lang="en-US" sz="3200" b="1"/>
              <a:t>Results : Adaptive sliding Mode Control without Sensor Noise</a:t>
            </a:r>
            <a:endParaRPr lang="en-US" sz="3200" b="1" dirty="0"/>
          </a:p>
        </p:txBody>
      </p:sp>
      <p:pic>
        <p:nvPicPr>
          <p:cNvPr id="6" name="Picture 5">
            <a:extLst>
              <a:ext uri="{FF2B5EF4-FFF2-40B4-BE49-F238E27FC236}">
                <a16:creationId xmlns:a16="http://schemas.microsoft.com/office/drawing/2014/main" id="{0EAC1ABB-85EE-B936-A7AA-4176C9A2F993}"/>
              </a:ext>
            </a:extLst>
          </p:cNvPr>
          <p:cNvPicPr>
            <a:picLocks noChangeAspect="1"/>
          </p:cNvPicPr>
          <p:nvPr/>
        </p:nvPicPr>
        <p:blipFill>
          <a:blip r:embed="rId2"/>
          <a:stretch>
            <a:fillRect/>
          </a:stretch>
        </p:blipFill>
        <p:spPr>
          <a:xfrm>
            <a:off x="0" y="977900"/>
            <a:ext cx="12192000" cy="5880100"/>
          </a:xfrm>
          <a:prstGeom prst="rect">
            <a:avLst/>
          </a:prstGeom>
        </p:spPr>
      </p:pic>
      <p:sp>
        <p:nvSpPr>
          <p:cNvPr id="7" name="TextBox 6">
            <a:extLst>
              <a:ext uri="{FF2B5EF4-FFF2-40B4-BE49-F238E27FC236}">
                <a16:creationId xmlns:a16="http://schemas.microsoft.com/office/drawing/2014/main" id="{D29389A8-B1CE-CF62-5513-33A2CD8CE46F}"/>
              </a:ext>
            </a:extLst>
          </p:cNvPr>
          <p:cNvSpPr txBox="1"/>
          <p:nvPr/>
        </p:nvSpPr>
        <p:spPr>
          <a:xfrm>
            <a:off x="337435" y="5573986"/>
            <a:ext cx="2424815" cy="1015663"/>
          </a:xfrm>
          <a:prstGeom prst="rect">
            <a:avLst/>
          </a:prstGeom>
          <a:noFill/>
        </p:spPr>
        <p:txBody>
          <a:bodyPr wrap="square" rtlCol="0">
            <a:spAutoFit/>
          </a:bodyPr>
          <a:lstStyle/>
          <a:p>
            <a:r>
              <a:rPr lang="en-IN" sz="2000" dirty="0"/>
              <a:t>3d trajectory obtained from quadcopter dynamics</a:t>
            </a:r>
          </a:p>
        </p:txBody>
      </p:sp>
    </p:spTree>
    <p:extLst>
      <p:ext uri="{BB962C8B-B14F-4D97-AF65-F5344CB8AC3E}">
        <p14:creationId xmlns:p14="http://schemas.microsoft.com/office/powerpoint/2010/main" val="3510788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1208BA9-C302-5AA9-B257-B05699E6542A}"/>
              </a:ext>
            </a:extLst>
          </p:cNvPr>
          <p:cNvSpPr>
            <a:spLocks noGrp="1"/>
          </p:cNvSpPr>
          <p:nvPr>
            <p:ph type="title"/>
          </p:nvPr>
        </p:nvSpPr>
        <p:spPr>
          <a:xfrm>
            <a:off x="-476250" y="-46070"/>
            <a:ext cx="13411200" cy="1034846"/>
          </a:xfrm>
          <a:prstGeom prst="ellipse">
            <a:avLst/>
          </a:prstGeom>
        </p:spPr>
        <p:txBody>
          <a:bodyPr vert="horz" lIns="91440" tIns="45720" rIns="91440" bIns="45720" rtlCol="0" anchor="b">
            <a:normAutofit fontScale="90000"/>
          </a:bodyPr>
          <a:lstStyle/>
          <a:p>
            <a:r>
              <a:rPr lang="en-US" sz="3200" b="1" dirty="0"/>
              <a:t>Results : Adaptive sliding Mode Control without Sensor Noise</a:t>
            </a:r>
          </a:p>
        </p:txBody>
      </p:sp>
      <p:sp>
        <p:nvSpPr>
          <p:cNvPr id="4" name="TextBox 3">
            <a:extLst>
              <a:ext uri="{FF2B5EF4-FFF2-40B4-BE49-F238E27FC236}">
                <a16:creationId xmlns:a16="http://schemas.microsoft.com/office/drawing/2014/main" id="{81C84B7C-53F2-4E84-F82F-7C0F04C3109F}"/>
              </a:ext>
            </a:extLst>
          </p:cNvPr>
          <p:cNvSpPr txBox="1"/>
          <p:nvPr/>
        </p:nvSpPr>
        <p:spPr>
          <a:xfrm>
            <a:off x="1185160" y="5678761"/>
            <a:ext cx="4591049" cy="707886"/>
          </a:xfrm>
          <a:prstGeom prst="rect">
            <a:avLst/>
          </a:prstGeom>
          <a:noFill/>
        </p:spPr>
        <p:txBody>
          <a:bodyPr wrap="square" rtlCol="0">
            <a:spAutoFit/>
          </a:bodyPr>
          <a:lstStyle/>
          <a:p>
            <a:r>
              <a:rPr lang="en-IN" sz="2000" dirty="0"/>
              <a:t>X trajectory value obtained from quadcopter dynamics</a:t>
            </a:r>
          </a:p>
        </p:txBody>
      </p:sp>
      <p:sp>
        <p:nvSpPr>
          <p:cNvPr id="5" name="TextBox 4">
            <a:extLst>
              <a:ext uri="{FF2B5EF4-FFF2-40B4-BE49-F238E27FC236}">
                <a16:creationId xmlns:a16="http://schemas.microsoft.com/office/drawing/2014/main" id="{AED63BE3-3604-7E98-E606-C0138DE27EFE}"/>
              </a:ext>
            </a:extLst>
          </p:cNvPr>
          <p:cNvSpPr txBox="1"/>
          <p:nvPr/>
        </p:nvSpPr>
        <p:spPr>
          <a:xfrm>
            <a:off x="6890635" y="5594962"/>
            <a:ext cx="4591049" cy="707886"/>
          </a:xfrm>
          <a:prstGeom prst="rect">
            <a:avLst/>
          </a:prstGeom>
          <a:noFill/>
        </p:spPr>
        <p:txBody>
          <a:bodyPr wrap="square" rtlCol="0">
            <a:spAutoFit/>
          </a:bodyPr>
          <a:lstStyle/>
          <a:p>
            <a:r>
              <a:rPr lang="en-IN" sz="2000" dirty="0"/>
              <a:t>Y trajectory value obtained from  quadcopter dynamics</a:t>
            </a:r>
          </a:p>
        </p:txBody>
      </p:sp>
      <p:pic>
        <p:nvPicPr>
          <p:cNvPr id="6" name="Picture 5">
            <a:extLst>
              <a:ext uri="{FF2B5EF4-FFF2-40B4-BE49-F238E27FC236}">
                <a16:creationId xmlns:a16="http://schemas.microsoft.com/office/drawing/2014/main" id="{D1F0E05D-1714-4BB9-25F7-78A2845D5192}"/>
              </a:ext>
            </a:extLst>
          </p:cNvPr>
          <p:cNvPicPr>
            <a:picLocks noChangeAspect="1"/>
          </p:cNvPicPr>
          <p:nvPr/>
        </p:nvPicPr>
        <p:blipFill>
          <a:blip r:embed="rId3"/>
          <a:stretch>
            <a:fillRect/>
          </a:stretch>
        </p:blipFill>
        <p:spPr>
          <a:xfrm>
            <a:off x="214403" y="1311414"/>
            <a:ext cx="5862545" cy="4145657"/>
          </a:xfrm>
          <a:prstGeom prst="rect">
            <a:avLst/>
          </a:prstGeom>
        </p:spPr>
      </p:pic>
      <p:pic>
        <p:nvPicPr>
          <p:cNvPr id="9" name="Picture 8">
            <a:extLst>
              <a:ext uri="{FF2B5EF4-FFF2-40B4-BE49-F238E27FC236}">
                <a16:creationId xmlns:a16="http://schemas.microsoft.com/office/drawing/2014/main" id="{524FDCF2-F203-8CC0-CF89-6388A7A17075}"/>
              </a:ext>
            </a:extLst>
          </p:cNvPr>
          <p:cNvPicPr>
            <a:picLocks noChangeAspect="1"/>
          </p:cNvPicPr>
          <p:nvPr/>
        </p:nvPicPr>
        <p:blipFill>
          <a:blip r:embed="rId4"/>
          <a:stretch>
            <a:fillRect/>
          </a:stretch>
        </p:blipFill>
        <p:spPr>
          <a:xfrm>
            <a:off x="6076948" y="1311414"/>
            <a:ext cx="5862545" cy="4145657"/>
          </a:xfrm>
          <a:prstGeom prst="rect">
            <a:avLst/>
          </a:prstGeom>
        </p:spPr>
      </p:pic>
    </p:spTree>
    <p:extLst>
      <p:ext uri="{BB962C8B-B14F-4D97-AF65-F5344CB8AC3E}">
        <p14:creationId xmlns:p14="http://schemas.microsoft.com/office/powerpoint/2010/main" val="3552387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29552A-2037-CE86-43BA-1C7DAD3F4876}"/>
              </a:ext>
            </a:extLst>
          </p:cNvPr>
          <p:cNvPicPr>
            <a:picLocks noChangeAspect="1"/>
          </p:cNvPicPr>
          <p:nvPr/>
        </p:nvPicPr>
        <p:blipFill>
          <a:blip r:embed="rId2"/>
          <a:stretch>
            <a:fillRect/>
          </a:stretch>
        </p:blipFill>
        <p:spPr>
          <a:xfrm>
            <a:off x="142875" y="1214438"/>
            <a:ext cx="6000749" cy="4243387"/>
          </a:xfrm>
          <a:prstGeom prst="rect">
            <a:avLst/>
          </a:prstGeom>
        </p:spPr>
      </p:pic>
      <p:pic>
        <p:nvPicPr>
          <p:cNvPr id="7" name="Picture 6">
            <a:extLst>
              <a:ext uri="{FF2B5EF4-FFF2-40B4-BE49-F238E27FC236}">
                <a16:creationId xmlns:a16="http://schemas.microsoft.com/office/drawing/2014/main" id="{882D4582-0DB9-8D5F-9064-64671C5FD9D4}"/>
              </a:ext>
            </a:extLst>
          </p:cNvPr>
          <p:cNvPicPr>
            <a:picLocks noChangeAspect="1"/>
          </p:cNvPicPr>
          <p:nvPr/>
        </p:nvPicPr>
        <p:blipFill>
          <a:blip r:embed="rId3"/>
          <a:stretch>
            <a:fillRect/>
          </a:stretch>
        </p:blipFill>
        <p:spPr>
          <a:xfrm>
            <a:off x="6229350" y="1364457"/>
            <a:ext cx="5788602" cy="4093368"/>
          </a:xfrm>
          <a:prstGeom prst="rect">
            <a:avLst/>
          </a:prstGeom>
        </p:spPr>
      </p:pic>
      <p:sp>
        <p:nvSpPr>
          <p:cNvPr id="8" name="Title 1">
            <a:extLst>
              <a:ext uri="{FF2B5EF4-FFF2-40B4-BE49-F238E27FC236}">
                <a16:creationId xmlns:a16="http://schemas.microsoft.com/office/drawing/2014/main" id="{AB6355B6-1887-7377-8F47-EF79E929F35C}"/>
              </a:ext>
            </a:extLst>
          </p:cNvPr>
          <p:cNvSpPr>
            <a:spLocks noGrp="1"/>
          </p:cNvSpPr>
          <p:nvPr>
            <p:ph type="title"/>
          </p:nvPr>
        </p:nvSpPr>
        <p:spPr>
          <a:xfrm>
            <a:off x="-476250" y="-46070"/>
            <a:ext cx="13411200" cy="1034846"/>
          </a:xfrm>
          <a:prstGeom prst="ellipse">
            <a:avLst/>
          </a:prstGeom>
        </p:spPr>
        <p:txBody>
          <a:bodyPr vert="horz" lIns="91440" tIns="45720" rIns="91440" bIns="45720" rtlCol="0" anchor="b">
            <a:normAutofit fontScale="90000"/>
          </a:bodyPr>
          <a:lstStyle/>
          <a:p>
            <a:r>
              <a:rPr lang="en-US" sz="3200" b="1" dirty="0"/>
              <a:t>Results : Adaptive sliding Mode Control without Sensor Noise</a:t>
            </a:r>
          </a:p>
        </p:txBody>
      </p:sp>
      <p:sp>
        <p:nvSpPr>
          <p:cNvPr id="9" name="TextBox 8">
            <a:extLst>
              <a:ext uri="{FF2B5EF4-FFF2-40B4-BE49-F238E27FC236}">
                <a16:creationId xmlns:a16="http://schemas.microsoft.com/office/drawing/2014/main" id="{5BCA7AAB-7843-6894-EACD-337DF9B6AEF4}"/>
              </a:ext>
            </a:extLst>
          </p:cNvPr>
          <p:cNvSpPr txBox="1"/>
          <p:nvPr/>
        </p:nvSpPr>
        <p:spPr>
          <a:xfrm>
            <a:off x="1185160" y="5678761"/>
            <a:ext cx="4591049" cy="707886"/>
          </a:xfrm>
          <a:prstGeom prst="rect">
            <a:avLst/>
          </a:prstGeom>
          <a:noFill/>
        </p:spPr>
        <p:txBody>
          <a:bodyPr wrap="square" rtlCol="0">
            <a:spAutoFit/>
          </a:bodyPr>
          <a:lstStyle/>
          <a:p>
            <a:r>
              <a:rPr lang="en-IN" sz="2000" dirty="0"/>
              <a:t>Z trajectory value obtained from quadcopter dynamics</a:t>
            </a:r>
          </a:p>
        </p:txBody>
      </p:sp>
      <p:sp>
        <p:nvSpPr>
          <p:cNvPr id="10" name="TextBox 9">
            <a:extLst>
              <a:ext uri="{FF2B5EF4-FFF2-40B4-BE49-F238E27FC236}">
                <a16:creationId xmlns:a16="http://schemas.microsoft.com/office/drawing/2014/main" id="{0DE90799-0BBF-40A3-05F6-DC8F9D9F4710}"/>
              </a:ext>
            </a:extLst>
          </p:cNvPr>
          <p:cNvSpPr txBox="1"/>
          <p:nvPr/>
        </p:nvSpPr>
        <p:spPr>
          <a:xfrm>
            <a:off x="6890635" y="5594962"/>
            <a:ext cx="4591049" cy="707886"/>
          </a:xfrm>
          <a:prstGeom prst="rect">
            <a:avLst/>
          </a:prstGeom>
          <a:noFill/>
        </p:spPr>
        <p:txBody>
          <a:bodyPr wrap="square" rtlCol="0">
            <a:spAutoFit/>
          </a:bodyPr>
          <a:lstStyle/>
          <a:p>
            <a:r>
              <a:rPr lang="en-IN" sz="2000" dirty="0"/>
              <a:t>Phi value obtained from quadcopter dynamics</a:t>
            </a:r>
          </a:p>
        </p:txBody>
      </p:sp>
    </p:spTree>
    <p:extLst>
      <p:ext uri="{BB962C8B-B14F-4D97-AF65-F5344CB8AC3E}">
        <p14:creationId xmlns:p14="http://schemas.microsoft.com/office/powerpoint/2010/main" val="3920111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B6355B6-1887-7377-8F47-EF79E929F35C}"/>
              </a:ext>
            </a:extLst>
          </p:cNvPr>
          <p:cNvSpPr>
            <a:spLocks noGrp="1"/>
          </p:cNvSpPr>
          <p:nvPr>
            <p:ph type="title"/>
          </p:nvPr>
        </p:nvSpPr>
        <p:spPr>
          <a:xfrm>
            <a:off x="-476250" y="-46070"/>
            <a:ext cx="13411200" cy="1034846"/>
          </a:xfrm>
          <a:prstGeom prst="ellipse">
            <a:avLst/>
          </a:prstGeom>
        </p:spPr>
        <p:txBody>
          <a:bodyPr vert="horz" lIns="91440" tIns="45720" rIns="91440" bIns="45720" rtlCol="0" anchor="b">
            <a:normAutofit fontScale="90000"/>
          </a:bodyPr>
          <a:lstStyle/>
          <a:p>
            <a:r>
              <a:rPr lang="en-US" sz="3200" b="1" dirty="0"/>
              <a:t>Results : Adaptive sliding Mode Control without Sensor Noise</a:t>
            </a:r>
          </a:p>
        </p:txBody>
      </p:sp>
      <p:sp>
        <p:nvSpPr>
          <p:cNvPr id="9" name="TextBox 8">
            <a:extLst>
              <a:ext uri="{FF2B5EF4-FFF2-40B4-BE49-F238E27FC236}">
                <a16:creationId xmlns:a16="http://schemas.microsoft.com/office/drawing/2014/main" id="{5BCA7AAB-7843-6894-EACD-337DF9B6AEF4}"/>
              </a:ext>
            </a:extLst>
          </p:cNvPr>
          <p:cNvSpPr txBox="1"/>
          <p:nvPr/>
        </p:nvSpPr>
        <p:spPr>
          <a:xfrm>
            <a:off x="710316" y="5678761"/>
            <a:ext cx="5065893" cy="707886"/>
          </a:xfrm>
          <a:prstGeom prst="rect">
            <a:avLst/>
          </a:prstGeom>
          <a:noFill/>
        </p:spPr>
        <p:txBody>
          <a:bodyPr wrap="square" rtlCol="0">
            <a:spAutoFit/>
          </a:bodyPr>
          <a:lstStyle/>
          <a:p>
            <a:r>
              <a:rPr lang="en-IN" sz="2000" dirty="0"/>
              <a:t>Theta value obtained from quadcopter dynamics</a:t>
            </a:r>
          </a:p>
        </p:txBody>
      </p:sp>
      <p:sp>
        <p:nvSpPr>
          <p:cNvPr id="10" name="TextBox 9">
            <a:extLst>
              <a:ext uri="{FF2B5EF4-FFF2-40B4-BE49-F238E27FC236}">
                <a16:creationId xmlns:a16="http://schemas.microsoft.com/office/drawing/2014/main" id="{0DE90799-0BBF-40A3-05F6-DC8F9D9F4710}"/>
              </a:ext>
            </a:extLst>
          </p:cNvPr>
          <p:cNvSpPr txBox="1"/>
          <p:nvPr/>
        </p:nvSpPr>
        <p:spPr>
          <a:xfrm>
            <a:off x="6890635" y="5594962"/>
            <a:ext cx="4591049" cy="707886"/>
          </a:xfrm>
          <a:prstGeom prst="rect">
            <a:avLst/>
          </a:prstGeom>
          <a:noFill/>
        </p:spPr>
        <p:txBody>
          <a:bodyPr wrap="square" rtlCol="0">
            <a:spAutoFit/>
          </a:bodyPr>
          <a:lstStyle/>
          <a:p>
            <a:r>
              <a:rPr lang="en-IN" sz="2000" dirty="0"/>
              <a:t>Psi value obtained from quadcopter dynamics</a:t>
            </a:r>
          </a:p>
        </p:txBody>
      </p:sp>
      <p:pic>
        <p:nvPicPr>
          <p:cNvPr id="3" name="Picture 2">
            <a:extLst>
              <a:ext uri="{FF2B5EF4-FFF2-40B4-BE49-F238E27FC236}">
                <a16:creationId xmlns:a16="http://schemas.microsoft.com/office/drawing/2014/main" id="{285D0B9D-FA17-3726-A557-275579606808}"/>
              </a:ext>
            </a:extLst>
          </p:cNvPr>
          <p:cNvPicPr>
            <a:picLocks noChangeAspect="1"/>
          </p:cNvPicPr>
          <p:nvPr/>
        </p:nvPicPr>
        <p:blipFill>
          <a:blip r:embed="rId3"/>
          <a:stretch>
            <a:fillRect/>
          </a:stretch>
        </p:blipFill>
        <p:spPr>
          <a:xfrm>
            <a:off x="110715" y="1247766"/>
            <a:ext cx="6118635" cy="4326749"/>
          </a:xfrm>
          <a:prstGeom prst="rect">
            <a:avLst/>
          </a:prstGeom>
        </p:spPr>
      </p:pic>
      <p:pic>
        <p:nvPicPr>
          <p:cNvPr id="6" name="Picture 5">
            <a:extLst>
              <a:ext uri="{FF2B5EF4-FFF2-40B4-BE49-F238E27FC236}">
                <a16:creationId xmlns:a16="http://schemas.microsoft.com/office/drawing/2014/main" id="{2ED1E9F3-25C4-6E89-57DA-4E189228D268}"/>
              </a:ext>
            </a:extLst>
          </p:cNvPr>
          <p:cNvPicPr>
            <a:picLocks noChangeAspect="1"/>
          </p:cNvPicPr>
          <p:nvPr/>
        </p:nvPicPr>
        <p:blipFill>
          <a:blip r:embed="rId4"/>
          <a:stretch>
            <a:fillRect/>
          </a:stretch>
        </p:blipFill>
        <p:spPr>
          <a:xfrm>
            <a:off x="6229350" y="1283485"/>
            <a:ext cx="5800522" cy="4107666"/>
          </a:xfrm>
          <a:prstGeom prst="rect">
            <a:avLst/>
          </a:prstGeom>
        </p:spPr>
      </p:pic>
    </p:spTree>
    <p:extLst>
      <p:ext uri="{BB962C8B-B14F-4D97-AF65-F5344CB8AC3E}">
        <p14:creationId xmlns:p14="http://schemas.microsoft.com/office/powerpoint/2010/main" val="3728425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944EB-B19B-0D1B-3E21-068532010C23}"/>
              </a:ext>
            </a:extLst>
          </p:cNvPr>
          <p:cNvPicPr>
            <a:picLocks noChangeAspect="1"/>
          </p:cNvPicPr>
          <p:nvPr/>
        </p:nvPicPr>
        <p:blipFill>
          <a:blip r:embed="rId3"/>
          <a:stretch>
            <a:fillRect/>
          </a:stretch>
        </p:blipFill>
        <p:spPr>
          <a:xfrm>
            <a:off x="150374" y="1099357"/>
            <a:ext cx="3952672" cy="2795104"/>
          </a:xfrm>
          <a:prstGeom prst="rect">
            <a:avLst/>
          </a:prstGeom>
        </p:spPr>
      </p:pic>
      <p:sp>
        <p:nvSpPr>
          <p:cNvPr id="8" name="Title 1">
            <a:extLst>
              <a:ext uri="{FF2B5EF4-FFF2-40B4-BE49-F238E27FC236}">
                <a16:creationId xmlns:a16="http://schemas.microsoft.com/office/drawing/2014/main" id="{AB6355B6-1887-7377-8F47-EF79E929F35C}"/>
              </a:ext>
            </a:extLst>
          </p:cNvPr>
          <p:cNvSpPr>
            <a:spLocks noGrp="1"/>
          </p:cNvSpPr>
          <p:nvPr>
            <p:ph type="title"/>
          </p:nvPr>
        </p:nvSpPr>
        <p:spPr>
          <a:xfrm>
            <a:off x="-523875" y="-200128"/>
            <a:ext cx="13411200" cy="1034846"/>
          </a:xfrm>
          <a:prstGeom prst="ellipse">
            <a:avLst/>
          </a:prstGeom>
        </p:spPr>
        <p:txBody>
          <a:bodyPr vert="horz" lIns="91440" tIns="45720" rIns="91440" bIns="45720" rtlCol="0" anchor="b">
            <a:normAutofit fontScale="90000"/>
          </a:bodyPr>
          <a:lstStyle/>
          <a:p>
            <a:r>
              <a:rPr lang="en-US" sz="3200" b="1" dirty="0"/>
              <a:t>Results : Adaptive sliding Mode Control without Sensor Noise</a:t>
            </a:r>
          </a:p>
        </p:txBody>
      </p:sp>
      <p:sp>
        <p:nvSpPr>
          <p:cNvPr id="9" name="TextBox 8">
            <a:extLst>
              <a:ext uri="{FF2B5EF4-FFF2-40B4-BE49-F238E27FC236}">
                <a16:creationId xmlns:a16="http://schemas.microsoft.com/office/drawing/2014/main" id="{5BCA7AAB-7843-6894-EACD-337DF9B6AEF4}"/>
              </a:ext>
            </a:extLst>
          </p:cNvPr>
          <p:cNvSpPr txBox="1"/>
          <p:nvPr/>
        </p:nvSpPr>
        <p:spPr>
          <a:xfrm>
            <a:off x="745783" y="1365997"/>
            <a:ext cx="556509" cy="400110"/>
          </a:xfrm>
          <a:prstGeom prst="rect">
            <a:avLst/>
          </a:prstGeom>
          <a:solidFill>
            <a:schemeClr val="bg1"/>
          </a:solidFill>
        </p:spPr>
        <p:txBody>
          <a:bodyPr wrap="square" rtlCol="0">
            <a:spAutoFit/>
          </a:bodyPr>
          <a:lstStyle/>
          <a:p>
            <a:r>
              <a:rPr lang="en-IN" sz="2000" dirty="0"/>
              <a:t>u1</a:t>
            </a:r>
          </a:p>
        </p:txBody>
      </p:sp>
      <p:pic>
        <p:nvPicPr>
          <p:cNvPr id="12" name="Picture 11">
            <a:extLst>
              <a:ext uri="{FF2B5EF4-FFF2-40B4-BE49-F238E27FC236}">
                <a16:creationId xmlns:a16="http://schemas.microsoft.com/office/drawing/2014/main" id="{02E89447-E7DB-EF8C-5C43-52F91B0C32A9}"/>
              </a:ext>
            </a:extLst>
          </p:cNvPr>
          <p:cNvPicPr>
            <a:picLocks noChangeAspect="1"/>
          </p:cNvPicPr>
          <p:nvPr/>
        </p:nvPicPr>
        <p:blipFill>
          <a:blip r:embed="rId4"/>
          <a:stretch>
            <a:fillRect/>
          </a:stretch>
        </p:blipFill>
        <p:spPr>
          <a:xfrm>
            <a:off x="4205389" y="1099357"/>
            <a:ext cx="3747986" cy="2795104"/>
          </a:xfrm>
          <a:prstGeom prst="rect">
            <a:avLst/>
          </a:prstGeom>
        </p:spPr>
      </p:pic>
      <p:pic>
        <p:nvPicPr>
          <p:cNvPr id="14" name="Picture 13">
            <a:extLst>
              <a:ext uri="{FF2B5EF4-FFF2-40B4-BE49-F238E27FC236}">
                <a16:creationId xmlns:a16="http://schemas.microsoft.com/office/drawing/2014/main" id="{5AF2EBC0-F0FC-CFAA-C403-3165E2B428F9}"/>
              </a:ext>
            </a:extLst>
          </p:cNvPr>
          <p:cNvPicPr>
            <a:picLocks noChangeAspect="1"/>
          </p:cNvPicPr>
          <p:nvPr/>
        </p:nvPicPr>
        <p:blipFill>
          <a:blip r:embed="rId5"/>
          <a:stretch>
            <a:fillRect/>
          </a:stretch>
        </p:blipFill>
        <p:spPr>
          <a:xfrm>
            <a:off x="7953375" y="1137667"/>
            <a:ext cx="3952672" cy="2795104"/>
          </a:xfrm>
          <a:prstGeom prst="rect">
            <a:avLst/>
          </a:prstGeom>
        </p:spPr>
      </p:pic>
      <p:pic>
        <p:nvPicPr>
          <p:cNvPr id="16" name="Picture 15">
            <a:extLst>
              <a:ext uri="{FF2B5EF4-FFF2-40B4-BE49-F238E27FC236}">
                <a16:creationId xmlns:a16="http://schemas.microsoft.com/office/drawing/2014/main" id="{55A7A294-A39C-AAA1-A3DF-5A52178A07AA}"/>
              </a:ext>
            </a:extLst>
          </p:cNvPr>
          <p:cNvPicPr>
            <a:picLocks noChangeAspect="1"/>
          </p:cNvPicPr>
          <p:nvPr/>
        </p:nvPicPr>
        <p:blipFill>
          <a:blip r:embed="rId6"/>
          <a:stretch>
            <a:fillRect/>
          </a:stretch>
        </p:blipFill>
        <p:spPr>
          <a:xfrm>
            <a:off x="252717" y="3932771"/>
            <a:ext cx="3952672" cy="2795104"/>
          </a:xfrm>
          <a:prstGeom prst="rect">
            <a:avLst/>
          </a:prstGeom>
        </p:spPr>
      </p:pic>
      <p:sp>
        <p:nvSpPr>
          <p:cNvPr id="17" name="TextBox 16">
            <a:extLst>
              <a:ext uri="{FF2B5EF4-FFF2-40B4-BE49-F238E27FC236}">
                <a16:creationId xmlns:a16="http://schemas.microsoft.com/office/drawing/2014/main" id="{FA763ADF-10EC-69C1-3C77-0666089813D2}"/>
              </a:ext>
            </a:extLst>
          </p:cNvPr>
          <p:cNvSpPr txBox="1"/>
          <p:nvPr/>
        </p:nvSpPr>
        <p:spPr>
          <a:xfrm>
            <a:off x="4610499" y="1365997"/>
            <a:ext cx="556509" cy="400110"/>
          </a:xfrm>
          <a:prstGeom prst="rect">
            <a:avLst/>
          </a:prstGeom>
          <a:solidFill>
            <a:schemeClr val="bg1"/>
          </a:solidFill>
        </p:spPr>
        <p:txBody>
          <a:bodyPr wrap="square" rtlCol="0">
            <a:spAutoFit/>
          </a:bodyPr>
          <a:lstStyle/>
          <a:p>
            <a:r>
              <a:rPr lang="en-IN" sz="2000" dirty="0"/>
              <a:t>u2</a:t>
            </a:r>
          </a:p>
        </p:txBody>
      </p:sp>
      <p:sp>
        <p:nvSpPr>
          <p:cNvPr id="18" name="TextBox 17">
            <a:extLst>
              <a:ext uri="{FF2B5EF4-FFF2-40B4-BE49-F238E27FC236}">
                <a16:creationId xmlns:a16="http://schemas.microsoft.com/office/drawing/2014/main" id="{6D5EB5CD-92AD-2658-7B79-FDE69B1DE8BE}"/>
              </a:ext>
            </a:extLst>
          </p:cNvPr>
          <p:cNvSpPr txBox="1"/>
          <p:nvPr/>
        </p:nvSpPr>
        <p:spPr>
          <a:xfrm>
            <a:off x="8358485" y="1417334"/>
            <a:ext cx="556509" cy="400110"/>
          </a:xfrm>
          <a:prstGeom prst="rect">
            <a:avLst/>
          </a:prstGeom>
          <a:solidFill>
            <a:schemeClr val="bg1"/>
          </a:solidFill>
        </p:spPr>
        <p:txBody>
          <a:bodyPr wrap="square" rtlCol="0">
            <a:spAutoFit/>
          </a:bodyPr>
          <a:lstStyle/>
          <a:p>
            <a:r>
              <a:rPr lang="en-IN" sz="2000" dirty="0"/>
              <a:t>u3</a:t>
            </a:r>
          </a:p>
        </p:txBody>
      </p:sp>
      <p:sp>
        <p:nvSpPr>
          <p:cNvPr id="19" name="TextBox 18">
            <a:extLst>
              <a:ext uri="{FF2B5EF4-FFF2-40B4-BE49-F238E27FC236}">
                <a16:creationId xmlns:a16="http://schemas.microsoft.com/office/drawing/2014/main" id="{916AAE62-16FA-E335-7898-FF0DC3577AD3}"/>
              </a:ext>
            </a:extLst>
          </p:cNvPr>
          <p:cNvSpPr txBox="1"/>
          <p:nvPr/>
        </p:nvSpPr>
        <p:spPr>
          <a:xfrm>
            <a:off x="3441358" y="5913040"/>
            <a:ext cx="556509" cy="400110"/>
          </a:xfrm>
          <a:prstGeom prst="rect">
            <a:avLst/>
          </a:prstGeom>
          <a:solidFill>
            <a:schemeClr val="bg1"/>
          </a:solidFill>
        </p:spPr>
        <p:txBody>
          <a:bodyPr wrap="square" rtlCol="0">
            <a:spAutoFit/>
          </a:bodyPr>
          <a:lstStyle/>
          <a:p>
            <a:r>
              <a:rPr lang="en-IN" sz="2000" dirty="0"/>
              <a:t>u4</a:t>
            </a:r>
          </a:p>
        </p:txBody>
      </p:sp>
      <p:pic>
        <p:nvPicPr>
          <p:cNvPr id="21" name="Picture 20">
            <a:extLst>
              <a:ext uri="{FF2B5EF4-FFF2-40B4-BE49-F238E27FC236}">
                <a16:creationId xmlns:a16="http://schemas.microsoft.com/office/drawing/2014/main" id="{A3217A80-533F-0F39-090B-D1E346865ECE}"/>
              </a:ext>
            </a:extLst>
          </p:cNvPr>
          <p:cNvPicPr>
            <a:picLocks noChangeAspect="1"/>
          </p:cNvPicPr>
          <p:nvPr/>
        </p:nvPicPr>
        <p:blipFill>
          <a:blip r:embed="rId7"/>
          <a:stretch>
            <a:fillRect/>
          </a:stretch>
        </p:blipFill>
        <p:spPr>
          <a:xfrm>
            <a:off x="4205389" y="3951551"/>
            <a:ext cx="3786772" cy="2677789"/>
          </a:xfrm>
          <a:prstGeom prst="rect">
            <a:avLst/>
          </a:prstGeom>
        </p:spPr>
      </p:pic>
      <p:sp>
        <p:nvSpPr>
          <p:cNvPr id="22" name="TextBox 21">
            <a:extLst>
              <a:ext uri="{FF2B5EF4-FFF2-40B4-BE49-F238E27FC236}">
                <a16:creationId xmlns:a16="http://schemas.microsoft.com/office/drawing/2014/main" id="{6C519A85-3DD7-A00D-F82E-D35BCDF2242D}"/>
              </a:ext>
            </a:extLst>
          </p:cNvPr>
          <p:cNvSpPr txBox="1"/>
          <p:nvPr/>
        </p:nvSpPr>
        <p:spPr>
          <a:xfrm>
            <a:off x="4621845" y="4159100"/>
            <a:ext cx="556509" cy="400110"/>
          </a:xfrm>
          <a:prstGeom prst="rect">
            <a:avLst/>
          </a:prstGeom>
          <a:solidFill>
            <a:schemeClr val="bg1"/>
          </a:solidFill>
        </p:spPr>
        <p:txBody>
          <a:bodyPr wrap="square" rtlCol="0">
            <a:spAutoFit/>
          </a:bodyPr>
          <a:lstStyle/>
          <a:p>
            <a:r>
              <a:rPr lang="en-IN" sz="2000" dirty="0"/>
              <a:t>u5</a:t>
            </a:r>
          </a:p>
        </p:txBody>
      </p:sp>
      <p:pic>
        <p:nvPicPr>
          <p:cNvPr id="24" name="Picture 23">
            <a:extLst>
              <a:ext uri="{FF2B5EF4-FFF2-40B4-BE49-F238E27FC236}">
                <a16:creationId xmlns:a16="http://schemas.microsoft.com/office/drawing/2014/main" id="{71309F9A-801E-64EC-53BA-6F62105DFC57}"/>
              </a:ext>
            </a:extLst>
          </p:cNvPr>
          <p:cNvPicPr>
            <a:picLocks noChangeAspect="1"/>
          </p:cNvPicPr>
          <p:nvPr/>
        </p:nvPicPr>
        <p:blipFill>
          <a:blip r:embed="rId8"/>
          <a:stretch>
            <a:fillRect/>
          </a:stretch>
        </p:blipFill>
        <p:spPr>
          <a:xfrm>
            <a:off x="7986613" y="3892894"/>
            <a:ext cx="3952670" cy="2795102"/>
          </a:xfrm>
          <a:prstGeom prst="rect">
            <a:avLst/>
          </a:prstGeom>
        </p:spPr>
      </p:pic>
      <p:sp>
        <p:nvSpPr>
          <p:cNvPr id="25" name="TextBox 24">
            <a:extLst>
              <a:ext uri="{FF2B5EF4-FFF2-40B4-BE49-F238E27FC236}">
                <a16:creationId xmlns:a16="http://schemas.microsoft.com/office/drawing/2014/main" id="{1DC7B194-9515-19FB-2820-755240A289FE}"/>
              </a:ext>
            </a:extLst>
          </p:cNvPr>
          <p:cNvSpPr txBox="1"/>
          <p:nvPr/>
        </p:nvSpPr>
        <p:spPr>
          <a:xfrm>
            <a:off x="8494342" y="4150246"/>
            <a:ext cx="556509" cy="400110"/>
          </a:xfrm>
          <a:prstGeom prst="rect">
            <a:avLst/>
          </a:prstGeom>
          <a:solidFill>
            <a:schemeClr val="bg1"/>
          </a:solidFill>
        </p:spPr>
        <p:txBody>
          <a:bodyPr wrap="square" rtlCol="0">
            <a:spAutoFit/>
          </a:bodyPr>
          <a:lstStyle/>
          <a:p>
            <a:r>
              <a:rPr lang="en-IN" sz="2000" dirty="0"/>
              <a:t>u6</a:t>
            </a:r>
          </a:p>
        </p:txBody>
      </p:sp>
    </p:spTree>
    <p:extLst>
      <p:ext uri="{BB962C8B-B14F-4D97-AF65-F5344CB8AC3E}">
        <p14:creationId xmlns:p14="http://schemas.microsoft.com/office/powerpoint/2010/main" val="3147915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431825D-5BD1-A979-DDC9-6CA5FBDAEF1F}"/>
              </a:ext>
            </a:extLst>
          </p:cNvPr>
          <p:cNvSpPr>
            <a:spLocks noGrp="1"/>
          </p:cNvSpPr>
          <p:nvPr>
            <p:ph type="title"/>
          </p:nvPr>
        </p:nvSpPr>
        <p:spPr>
          <a:xfrm>
            <a:off x="-476250" y="-46070"/>
            <a:ext cx="13411200" cy="1034846"/>
          </a:xfrm>
          <a:prstGeom prst="ellipse">
            <a:avLst/>
          </a:prstGeom>
        </p:spPr>
        <p:txBody>
          <a:bodyPr vert="horz" lIns="91440" tIns="45720" rIns="91440" bIns="45720" rtlCol="0" anchor="b">
            <a:normAutofit/>
          </a:bodyPr>
          <a:lstStyle/>
          <a:p>
            <a:r>
              <a:rPr lang="en-US" sz="3200" b="1" dirty="0"/>
              <a:t>Results : Adaptive sliding Mode Control with Sensor Noise</a:t>
            </a:r>
          </a:p>
        </p:txBody>
      </p:sp>
      <p:pic>
        <p:nvPicPr>
          <p:cNvPr id="3" name="Picture 2">
            <a:extLst>
              <a:ext uri="{FF2B5EF4-FFF2-40B4-BE49-F238E27FC236}">
                <a16:creationId xmlns:a16="http://schemas.microsoft.com/office/drawing/2014/main" id="{9439604D-79DC-61E1-8E5D-981CDD9CCD47}"/>
              </a:ext>
            </a:extLst>
          </p:cNvPr>
          <p:cNvPicPr>
            <a:picLocks noChangeAspect="1"/>
          </p:cNvPicPr>
          <p:nvPr/>
        </p:nvPicPr>
        <p:blipFill>
          <a:blip r:embed="rId2"/>
          <a:stretch>
            <a:fillRect/>
          </a:stretch>
        </p:blipFill>
        <p:spPr>
          <a:xfrm>
            <a:off x="0" y="977900"/>
            <a:ext cx="12192000" cy="5880100"/>
          </a:xfrm>
          <a:prstGeom prst="rect">
            <a:avLst/>
          </a:prstGeom>
        </p:spPr>
      </p:pic>
      <p:sp>
        <p:nvSpPr>
          <p:cNvPr id="5" name="TextBox 4">
            <a:extLst>
              <a:ext uri="{FF2B5EF4-FFF2-40B4-BE49-F238E27FC236}">
                <a16:creationId xmlns:a16="http://schemas.microsoft.com/office/drawing/2014/main" id="{2DB4AF04-CD75-9B20-8509-B90670591972}"/>
              </a:ext>
            </a:extLst>
          </p:cNvPr>
          <p:cNvSpPr txBox="1"/>
          <p:nvPr/>
        </p:nvSpPr>
        <p:spPr>
          <a:xfrm>
            <a:off x="337435" y="5573986"/>
            <a:ext cx="2424815" cy="1015663"/>
          </a:xfrm>
          <a:prstGeom prst="rect">
            <a:avLst/>
          </a:prstGeom>
          <a:noFill/>
        </p:spPr>
        <p:txBody>
          <a:bodyPr wrap="square" rtlCol="0">
            <a:spAutoFit/>
          </a:bodyPr>
          <a:lstStyle/>
          <a:p>
            <a:r>
              <a:rPr lang="en-IN" sz="2000" dirty="0"/>
              <a:t>3d trajectory obtained from quadcopter dynamics</a:t>
            </a:r>
          </a:p>
        </p:txBody>
      </p:sp>
    </p:spTree>
    <p:extLst>
      <p:ext uri="{BB962C8B-B14F-4D97-AF65-F5344CB8AC3E}">
        <p14:creationId xmlns:p14="http://schemas.microsoft.com/office/powerpoint/2010/main" val="1931599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1208BA9-C302-5AA9-B257-B05699E6542A}"/>
              </a:ext>
            </a:extLst>
          </p:cNvPr>
          <p:cNvSpPr>
            <a:spLocks noGrp="1"/>
          </p:cNvSpPr>
          <p:nvPr>
            <p:ph type="title"/>
          </p:nvPr>
        </p:nvSpPr>
        <p:spPr>
          <a:xfrm>
            <a:off x="-476250" y="-46070"/>
            <a:ext cx="13411200" cy="1034846"/>
          </a:xfrm>
          <a:prstGeom prst="ellipse">
            <a:avLst/>
          </a:prstGeom>
        </p:spPr>
        <p:txBody>
          <a:bodyPr vert="horz" lIns="91440" tIns="45720" rIns="91440" bIns="45720" rtlCol="0" anchor="b">
            <a:normAutofit/>
          </a:bodyPr>
          <a:lstStyle/>
          <a:p>
            <a:r>
              <a:rPr lang="en-US" sz="3200" b="1" dirty="0"/>
              <a:t>Results : Adaptive sliding Mode Control with Sensor Noise</a:t>
            </a:r>
          </a:p>
        </p:txBody>
      </p:sp>
      <p:sp>
        <p:nvSpPr>
          <p:cNvPr id="4" name="TextBox 3">
            <a:extLst>
              <a:ext uri="{FF2B5EF4-FFF2-40B4-BE49-F238E27FC236}">
                <a16:creationId xmlns:a16="http://schemas.microsoft.com/office/drawing/2014/main" id="{81C84B7C-53F2-4E84-F82F-7C0F04C3109F}"/>
              </a:ext>
            </a:extLst>
          </p:cNvPr>
          <p:cNvSpPr txBox="1"/>
          <p:nvPr/>
        </p:nvSpPr>
        <p:spPr>
          <a:xfrm>
            <a:off x="1185160" y="5678761"/>
            <a:ext cx="4591049" cy="707886"/>
          </a:xfrm>
          <a:prstGeom prst="rect">
            <a:avLst/>
          </a:prstGeom>
          <a:noFill/>
        </p:spPr>
        <p:txBody>
          <a:bodyPr wrap="square" rtlCol="0">
            <a:spAutoFit/>
          </a:bodyPr>
          <a:lstStyle/>
          <a:p>
            <a:r>
              <a:rPr lang="en-IN" sz="2000" dirty="0"/>
              <a:t>X trajectory value obtained from quadcopter dynamics</a:t>
            </a:r>
          </a:p>
        </p:txBody>
      </p:sp>
      <p:sp>
        <p:nvSpPr>
          <p:cNvPr id="5" name="TextBox 4">
            <a:extLst>
              <a:ext uri="{FF2B5EF4-FFF2-40B4-BE49-F238E27FC236}">
                <a16:creationId xmlns:a16="http://schemas.microsoft.com/office/drawing/2014/main" id="{AED63BE3-3604-7E98-E606-C0138DE27EFE}"/>
              </a:ext>
            </a:extLst>
          </p:cNvPr>
          <p:cNvSpPr txBox="1"/>
          <p:nvPr/>
        </p:nvSpPr>
        <p:spPr>
          <a:xfrm>
            <a:off x="6890635" y="5594962"/>
            <a:ext cx="4591049" cy="707886"/>
          </a:xfrm>
          <a:prstGeom prst="rect">
            <a:avLst/>
          </a:prstGeom>
          <a:noFill/>
        </p:spPr>
        <p:txBody>
          <a:bodyPr wrap="square" rtlCol="0">
            <a:spAutoFit/>
          </a:bodyPr>
          <a:lstStyle/>
          <a:p>
            <a:r>
              <a:rPr lang="en-IN" sz="2000" dirty="0"/>
              <a:t>Y trajectory value obtained from  quadcopter dynamics</a:t>
            </a:r>
          </a:p>
        </p:txBody>
      </p:sp>
      <p:pic>
        <p:nvPicPr>
          <p:cNvPr id="3" name="Picture 2">
            <a:extLst>
              <a:ext uri="{FF2B5EF4-FFF2-40B4-BE49-F238E27FC236}">
                <a16:creationId xmlns:a16="http://schemas.microsoft.com/office/drawing/2014/main" id="{4AF42683-A2F9-3EC8-A46E-E17D9C62BA6D}"/>
              </a:ext>
            </a:extLst>
          </p:cNvPr>
          <p:cNvPicPr>
            <a:picLocks noChangeAspect="1"/>
          </p:cNvPicPr>
          <p:nvPr/>
        </p:nvPicPr>
        <p:blipFill>
          <a:blip r:embed="rId3"/>
          <a:stretch>
            <a:fillRect/>
          </a:stretch>
        </p:blipFill>
        <p:spPr>
          <a:xfrm>
            <a:off x="149128" y="1326356"/>
            <a:ext cx="5946872" cy="4205288"/>
          </a:xfrm>
          <a:prstGeom prst="rect">
            <a:avLst/>
          </a:prstGeom>
        </p:spPr>
      </p:pic>
      <p:pic>
        <p:nvPicPr>
          <p:cNvPr id="10" name="Picture 9">
            <a:extLst>
              <a:ext uri="{FF2B5EF4-FFF2-40B4-BE49-F238E27FC236}">
                <a16:creationId xmlns:a16="http://schemas.microsoft.com/office/drawing/2014/main" id="{99C335C8-8EF4-9A85-9379-5326BB1835C5}"/>
              </a:ext>
            </a:extLst>
          </p:cNvPr>
          <p:cNvPicPr>
            <a:picLocks noChangeAspect="1"/>
          </p:cNvPicPr>
          <p:nvPr/>
        </p:nvPicPr>
        <p:blipFill>
          <a:blip r:embed="rId4"/>
          <a:stretch>
            <a:fillRect/>
          </a:stretch>
        </p:blipFill>
        <p:spPr>
          <a:xfrm>
            <a:off x="6096000" y="1319606"/>
            <a:ext cx="5743575" cy="4061528"/>
          </a:xfrm>
          <a:prstGeom prst="rect">
            <a:avLst/>
          </a:prstGeom>
        </p:spPr>
      </p:pic>
    </p:spTree>
    <p:extLst>
      <p:ext uri="{BB962C8B-B14F-4D97-AF65-F5344CB8AC3E}">
        <p14:creationId xmlns:p14="http://schemas.microsoft.com/office/powerpoint/2010/main" val="3458044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4395-3C63-D39A-0B5F-FFCC7751F349}"/>
              </a:ext>
            </a:extLst>
          </p:cNvPr>
          <p:cNvSpPr>
            <a:spLocks noGrp="1"/>
          </p:cNvSpPr>
          <p:nvPr>
            <p:ph type="title"/>
          </p:nvPr>
        </p:nvSpPr>
        <p:spPr>
          <a:xfrm>
            <a:off x="-736771" y="178723"/>
            <a:ext cx="10924565" cy="1148080"/>
          </a:xfrm>
          <a:prstGeom prst="ellipse">
            <a:avLst/>
          </a:prstGeom>
        </p:spPr>
        <p:txBody>
          <a:bodyPr vert="horz" lIns="91440" tIns="45720" rIns="91440" bIns="45720" rtlCol="0" anchor="b">
            <a:normAutofit/>
          </a:bodyPr>
          <a:lstStyle/>
          <a:p>
            <a:r>
              <a:rPr lang="en-US" sz="3200" b="1" dirty="0"/>
              <a:t>Dynamic Equations of the Quadcopter</a:t>
            </a:r>
          </a:p>
        </p:txBody>
      </p:sp>
      <p:pic>
        <p:nvPicPr>
          <p:cNvPr id="4" name="Picture 3">
            <a:extLst>
              <a:ext uri="{FF2B5EF4-FFF2-40B4-BE49-F238E27FC236}">
                <a16:creationId xmlns:a16="http://schemas.microsoft.com/office/drawing/2014/main" id="{B7C9D7B2-BC5E-0122-8ABF-1E10F798D297}"/>
              </a:ext>
            </a:extLst>
          </p:cNvPr>
          <p:cNvPicPr>
            <a:picLocks noChangeAspect="1"/>
          </p:cNvPicPr>
          <p:nvPr/>
        </p:nvPicPr>
        <p:blipFill rotWithShape="1">
          <a:blip r:embed="rId2"/>
          <a:srcRect r="4259"/>
          <a:stretch/>
        </p:blipFill>
        <p:spPr>
          <a:xfrm>
            <a:off x="830593" y="1556119"/>
            <a:ext cx="4324892" cy="2367279"/>
          </a:xfrm>
          <a:prstGeom prst="rect">
            <a:avLst/>
          </a:prstGeom>
          <a:ln w="12700">
            <a:solidFill>
              <a:schemeClr val="tx1"/>
            </a:solidFill>
          </a:ln>
        </p:spPr>
      </p:pic>
      <p:pic>
        <p:nvPicPr>
          <p:cNvPr id="8" name="Picture 7">
            <a:extLst>
              <a:ext uri="{FF2B5EF4-FFF2-40B4-BE49-F238E27FC236}">
                <a16:creationId xmlns:a16="http://schemas.microsoft.com/office/drawing/2014/main" id="{85F8141D-21CA-894E-9744-1FE8B5185877}"/>
              </a:ext>
            </a:extLst>
          </p:cNvPr>
          <p:cNvPicPr>
            <a:picLocks noChangeAspect="1"/>
          </p:cNvPicPr>
          <p:nvPr/>
        </p:nvPicPr>
        <p:blipFill>
          <a:blip r:embed="rId3"/>
          <a:stretch>
            <a:fillRect/>
          </a:stretch>
        </p:blipFill>
        <p:spPr>
          <a:xfrm>
            <a:off x="6684149" y="1812948"/>
            <a:ext cx="4074752" cy="843671"/>
          </a:xfrm>
          <a:prstGeom prst="rect">
            <a:avLst/>
          </a:prstGeom>
          <a:ln w="12700">
            <a:solidFill>
              <a:schemeClr val="tx1"/>
            </a:solidFill>
          </a:ln>
        </p:spPr>
      </p:pic>
      <p:sp>
        <p:nvSpPr>
          <p:cNvPr id="10" name="Arrow: Left-Right 9">
            <a:extLst>
              <a:ext uri="{FF2B5EF4-FFF2-40B4-BE49-F238E27FC236}">
                <a16:creationId xmlns:a16="http://schemas.microsoft.com/office/drawing/2014/main" id="{913CA9F1-170A-17AD-772F-2BD2208EF4B6}"/>
              </a:ext>
            </a:extLst>
          </p:cNvPr>
          <p:cNvSpPr/>
          <p:nvPr/>
        </p:nvSpPr>
        <p:spPr>
          <a:xfrm>
            <a:off x="5361017" y="2067144"/>
            <a:ext cx="1117600" cy="335280"/>
          </a:xfrm>
          <a:prstGeom prst="leftRightArrow">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1BC8987B-359B-348B-E542-DDA7FE676FEA}"/>
              </a:ext>
            </a:extLst>
          </p:cNvPr>
          <p:cNvPicPr>
            <a:picLocks noChangeAspect="1"/>
          </p:cNvPicPr>
          <p:nvPr/>
        </p:nvPicPr>
        <p:blipFill>
          <a:blip r:embed="rId4"/>
          <a:stretch>
            <a:fillRect/>
          </a:stretch>
        </p:blipFill>
        <p:spPr>
          <a:xfrm>
            <a:off x="6765350" y="2935153"/>
            <a:ext cx="1261049" cy="1688904"/>
          </a:xfrm>
          <a:prstGeom prst="rect">
            <a:avLst/>
          </a:prstGeom>
        </p:spPr>
      </p:pic>
      <p:pic>
        <p:nvPicPr>
          <p:cNvPr id="14" name="Picture 13">
            <a:extLst>
              <a:ext uri="{FF2B5EF4-FFF2-40B4-BE49-F238E27FC236}">
                <a16:creationId xmlns:a16="http://schemas.microsoft.com/office/drawing/2014/main" id="{F81BEDD6-F3CC-9D27-D0D1-687CE9BDB85E}"/>
              </a:ext>
            </a:extLst>
          </p:cNvPr>
          <p:cNvPicPr>
            <a:picLocks noChangeAspect="1"/>
          </p:cNvPicPr>
          <p:nvPr/>
        </p:nvPicPr>
        <p:blipFill>
          <a:blip r:embed="rId5"/>
          <a:stretch>
            <a:fillRect/>
          </a:stretch>
        </p:blipFill>
        <p:spPr>
          <a:xfrm>
            <a:off x="8279900" y="2955930"/>
            <a:ext cx="1524911" cy="1647350"/>
          </a:xfrm>
          <a:prstGeom prst="rect">
            <a:avLst/>
          </a:prstGeom>
        </p:spPr>
      </p:pic>
      <p:pic>
        <p:nvPicPr>
          <p:cNvPr id="17" name="Picture 16">
            <a:extLst>
              <a:ext uri="{FF2B5EF4-FFF2-40B4-BE49-F238E27FC236}">
                <a16:creationId xmlns:a16="http://schemas.microsoft.com/office/drawing/2014/main" id="{7A595053-6134-51CF-C94E-C3AD9CF44798}"/>
              </a:ext>
            </a:extLst>
          </p:cNvPr>
          <p:cNvPicPr>
            <a:picLocks noChangeAspect="1"/>
          </p:cNvPicPr>
          <p:nvPr/>
        </p:nvPicPr>
        <p:blipFill rotWithShape="1">
          <a:blip r:embed="rId6"/>
          <a:srcRect l="-1" t="1790" r="1203" b="1"/>
          <a:stretch/>
        </p:blipFill>
        <p:spPr>
          <a:xfrm>
            <a:off x="6765351" y="4847492"/>
            <a:ext cx="4512249" cy="1452595"/>
          </a:xfrm>
          <a:prstGeom prst="rect">
            <a:avLst/>
          </a:prstGeom>
        </p:spPr>
      </p:pic>
      <p:sp>
        <p:nvSpPr>
          <p:cNvPr id="19" name="Rectangle 18">
            <a:extLst>
              <a:ext uri="{FF2B5EF4-FFF2-40B4-BE49-F238E27FC236}">
                <a16:creationId xmlns:a16="http://schemas.microsoft.com/office/drawing/2014/main" id="{B9D907EC-1CD7-3FF4-DCB0-006EAFD68610}"/>
              </a:ext>
            </a:extLst>
          </p:cNvPr>
          <p:cNvSpPr/>
          <p:nvPr/>
        </p:nvSpPr>
        <p:spPr>
          <a:xfrm>
            <a:off x="6654800" y="2841523"/>
            <a:ext cx="5143910" cy="366743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w="12700">
                <a:solidFill>
                  <a:schemeClr val="tx1"/>
                </a:solidFill>
              </a:ln>
            </a:endParaRPr>
          </a:p>
        </p:txBody>
      </p:sp>
      <p:pic>
        <p:nvPicPr>
          <p:cNvPr id="21" name="Picture 20" descr="A rectangular object with black letters&#10;&#10;Description automatically generated">
            <a:extLst>
              <a:ext uri="{FF2B5EF4-FFF2-40B4-BE49-F238E27FC236}">
                <a16:creationId xmlns:a16="http://schemas.microsoft.com/office/drawing/2014/main" id="{2C8C4A34-FE82-0E08-C326-5816C4CA2B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461" y="3169087"/>
            <a:ext cx="987645" cy="1345802"/>
          </a:xfrm>
          <a:prstGeom prst="rect">
            <a:avLst/>
          </a:prstGeom>
        </p:spPr>
      </p:pic>
      <p:pic>
        <p:nvPicPr>
          <p:cNvPr id="24" name="Picture 23">
            <a:extLst>
              <a:ext uri="{FF2B5EF4-FFF2-40B4-BE49-F238E27FC236}">
                <a16:creationId xmlns:a16="http://schemas.microsoft.com/office/drawing/2014/main" id="{E10898E2-8E88-2E99-EDA4-F82F6F81B31B}"/>
              </a:ext>
            </a:extLst>
          </p:cNvPr>
          <p:cNvPicPr>
            <a:picLocks noChangeAspect="1"/>
          </p:cNvPicPr>
          <p:nvPr/>
        </p:nvPicPr>
        <p:blipFill>
          <a:blip r:embed="rId8"/>
          <a:stretch>
            <a:fillRect/>
          </a:stretch>
        </p:blipFill>
        <p:spPr>
          <a:xfrm>
            <a:off x="756385" y="5301881"/>
            <a:ext cx="3969127" cy="1157662"/>
          </a:xfrm>
          <a:prstGeom prst="rect">
            <a:avLst/>
          </a:prstGeom>
        </p:spPr>
      </p:pic>
      <p:sp>
        <p:nvSpPr>
          <p:cNvPr id="22" name="TextBox 21">
            <a:extLst>
              <a:ext uri="{FF2B5EF4-FFF2-40B4-BE49-F238E27FC236}">
                <a16:creationId xmlns:a16="http://schemas.microsoft.com/office/drawing/2014/main" id="{AB26222A-5B9E-59A0-4E0E-C162516A9F5B}"/>
              </a:ext>
            </a:extLst>
          </p:cNvPr>
          <p:cNvSpPr txBox="1"/>
          <p:nvPr/>
        </p:nvSpPr>
        <p:spPr>
          <a:xfrm>
            <a:off x="830593" y="4737849"/>
            <a:ext cx="4011561" cy="646331"/>
          </a:xfrm>
          <a:prstGeom prst="rect">
            <a:avLst/>
          </a:prstGeom>
          <a:noFill/>
        </p:spPr>
        <p:txBody>
          <a:bodyPr wrap="square" rtlCol="0">
            <a:spAutoFit/>
          </a:bodyPr>
          <a:lstStyle/>
          <a:p>
            <a:r>
              <a:rPr lang="en-IN" dirty="0"/>
              <a:t>Here g</a:t>
            </a:r>
            <a:r>
              <a:rPr lang="en-IN" baseline="-25000" dirty="0"/>
              <a:t>r</a:t>
            </a:r>
            <a:r>
              <a:rPr lang="en-IN" dirty="0"/>
              <a:t>(z) is the grounding effect given by:</a:t>
            </a:r>
          </a:p>
        </p:txBody>
      </p:sp>
    </p:spTree>
    <p:extLst>
      <p:ext uri="{BB962C8B-B14F-4D97-AF65-F5344CB8AC3E}">
        <p14:creationId xmlns:p14="http://schemas.microsoft.com/office/powerpoint/2010/main" val="3879273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B6355B6-1887-7377-8F47-EF79E929F35C}"/>
              </a:ext>
            </a:extLst>
          </p:cNvPr>
          <p:cNvSpPr>
            <a:spLocks noGrp="1"/>
          </p:cNvSpPr>
          <p:nvPr>
            <p:ph type="title"/>
          </p:nvPr>
        </p:nvSpPr>
        <p:spPr>
          <a:xfrm>
            <a:off x="-476250" y="-46070"/>
            <a:ext cx="13411200" cy="1034846"/>
          </a:xfrm>
          <a:prstGeom prst="ellipse">
            <a:avLst/>
          </a:prstGeom>
        </p:spPr>
        <p:txBody>
          <a:bodyPr vert="horz" lIns="91440" tIns="45720" rIns="91440" bIns="45720" rtlCol="0" anchor="b">
            <a:normAutofit fontScale="90000"/>
          </a:bodyPr>
          <a:lstStyle/>
          <a:p>
            <a:r>
              <a:rPr lang="en-US" sz="3200" b="1" dirty="0"/>
              <a:t>Results : Adaptive sliding Mode Control without Sensor Noise</a:t>
            </a:r>
          </a:p>
        </p:txBody>
      </p:sp>
      <p:sp>
        <p:nvSpPr>
          <p:cNvPr id="9" name="TextBox 8">
            <a:extLst>
              <a:ext uri="{FF2B5EF4-FFF2-40B4-BE49-F238E27FC236}">
                <a16:creationId xmlns:a16="http://schemas.microsoft.com/office/drawing/2014/main" id="{5BCA7AAB-7843-6894-EACD-337DF9B6AEF4}"/>
              </a:ext>
            </a:extLst>
          </p:cNvPr>
          <p:cNvSpPr txBox="1"/>
          <p:nvPr/>
        </p:nvSpPr>
        <p:spPr>
          <a:xfrm>
            <a:off x="1185160" y="5678761"/>
            <a:ext cx="4591049" cy="707886"/>
          </a:xfrm>
          <a:prstGeom prst="rect">
            <a:avLst/>
          </a:prstGeom>
          <a:noFill/>
        </p:spPr>
        <p:txBody>
          <a:bodyPr wrap="square" rtlCol="0">
            <a:spAutoFit/>
          </a:bodyPr>
          <a:lstStyle/>
          <a:p>
            <a:r>
              <a:rPr lang="en-IN" sz="2000" dirty="0"/>
              <a:t>Z trajectory value obtained from quadcopter dynamics</a:t>
            </a:r>
          </a:p>
        </p:txBody>
      </p:sp>
      <p:sp>
        <p:nvSpPr>
          <p:cNvPr id="10" name="TextBox 9">
            <a:extLst>
              <a:ext uri="{FF2B5EF4-FFF2-40B4-BE49-F238E27FC236}">
                <a16:creationId xmlns:a16="http://schemas.microsoft.com/office/drawing/2014/main" id="{0DE90799-0BBF-40A3-05F6-DC8F9D9F4710}"/>
              </a:ext>
            </a:extLst>
          </p:cNvPr>
          <p:cNvSpPr txBox="1"/>
          <p:nvPr/>
        </p:nvSpPr>
        <p:spPr>
          <a:xfrm>
            <a:off x="6890635" y="5594962"/>
            <a:ext cx="4591049" cy="707886"/>
          </a:xfrm>
          <a:prstGeom prst="rect">
            <a:avLst/>
          </a:prstGeom>
          <a:noFill/>
        </p:spPr>
        <p:txBody>
          <a:bodyPr wrap="square" rtlCol="0">
            <a:spAutoFit/>
          </a:bodyPr>
          <a:lstStyle/>
          <a:p>
            <a:r>
              <a:rPr lang="en-IN" sz="2000" dirty="0"/>
              <a:t>Phi value obtained from quadcopter dynamics</a:t>
            </a:r>
          </a:p>
        </p:txBody>
      </p:sp>
      <p:pic>
        <p:nvPicPr>
          <p:cNvPr id="3" name="Picture 2">
            <a:extLst>
              <a:ext uri="{FF2B5EF4-FFF2-40B4-BE49-F238E27FC236}">
                <a16:creationId xmlns:a16="http://schemas.microsoft.com/office/drawing/2014/main" id="{5FBAF6FB-C8D9-3114-1A50-B43493F91CE1}"/>
              </a:ext>
            </a:extLst>
          </p:cNvPr>
          <p:cNvPicPr>
            <a:picLocks noChangeAspect="1"/>
          </p:cNvPicPr>
          <p:nvPr/>
        </p:nvPicPr>
        <p:blipFill>
          <a:blip r:embed="rId2"/>
          <a:stretch>
            <a:fillRect/>
          </a:stretch>
        </p:blipFill>
        <p:spPr>
          <a:xfrm>
            <a:off x="174048" y="1298484"/>
            <a:ext cx="5975190" cy="4225313"/>
          </a:xfrm>
          <a:prstGeom prst="rect">
            <a:avLst/>
          </a:prstGeom>
        </p:spPr>
      </p:pic>
      <p:pic>
        <p:nvPicPr>
          <p:cNvPr id="6" name="Picture 5">
            <a:extLst>
              <a:ext uri="{FF2B5EF4-FFF2-40B4-BE49-F238E27FC236}">
                <a16:creationId xmlns:a16="http://schemas.microsoft.com/office/drawing/2014/main" id="{ECCA25CD-183D-F038-33BA-29A1C33C91BF}"/>
              </a:ext>
            </a:extLst>
          </p:cNvPr>
          <p:cNvPicPr>
            <a:picLocks noChangeAspect="1"/>
          </p:cNvPicPr>
          <p:nvPr/>
        </p:nvPicPr>
        <p:blipFill>
          <a:blip r:embed="rId3"/>
          <a:stretch>
            <a:fillRect/>
          </a:stretch>
        </p:blipFill>
        <p:spPr>
          <a:xfrm>
            <a:off x="6095999" y="1334204"/>
            <a:ext cx="5924679" cy="4189594"/>
          </a:xfrm>
          <a:prstGeom prst="rect">
            <a:avLst/>
          </a:prstGeom>
        </p:spPr>
      </p:pic>
    </p:spTree>
    <p:extLst>
      <p:ext uri="{BB962C8B-B14F-4D97-AF65-F5344CB8AC3E}">
        <p14:creationId xmlns:p14="http://schemas.microsoft.com/office/powerpoint/2010/main" val="716030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B6355B6-1887-7377-8F47-EF79E929F35C}"/>
              </a:ext>
            </a:extLst>
          </p:cNvPr>
          <p:cNvSpPr>
            <a:spLocks noGrp="1"/>
          </p:cNvSpPr>
          <p:nvPr>
            <p:ph type="title"/>
          </p:nvPr>
        </p:nvSpPr>
        <p:spPr>
          <a:xfrm>
            <a:off x="-476250" y="-46070"/>
            <a:ext cx="13411200" cy="1034846"/>
          </a:xfrm>
          <a:prstGeom prst="ellipse">
            <a:avLst/>
          </a:prstGeom>
        </p:spPr>
        <p:txBody>
          <a:bodyPr vert="horz" lIns="91440" tIns="45720" rIns="91440" bIns="45720" rtlCol="0" anchor="b">
            <a:normAutofit fontScale="90000"/>
          </a:bodyPr>
          <a:lstStyle/>
          <a:p>
            <a:r>
              <a:rPr lang="en-US" sz="3200" b="1" dirty="0"/>
              <a:t>Results : Adaptive sliding Mode Control without Sensor Noise</a:t>
            </a:r>
          </a:p>
        </p:txBody>
      </p:sp>
      <p:sp>
        <p:nvSpPr>
          <p:cNvPr id="9" name="TextBox 8">
            <a:extLst>
              <a:ext uri="{FF2B5EF4-FFF2-40B4-BE49-F238E27FC236}">
                <a16:creationId xmlns:a16="http://schemas.microsoft.com/office/drawing/2014/main" id="{5BCA7AAB-7843-6894-EACD-337DF9B6AEF4}"/>
              </a:ext>
            </a:extLst>
          </p:cNvPr>
          <p:cNvSpPr txBox="1"/>
          <p:nvPr/>
        </p:nvSpPr>
        <p:spPr>
          <a:xfrm>
            <a:off x="710316" y="5678761"/>
            <a:ext cx="5065893" cy="707886"/>
          </a:xfrm>
          <a:prstGeom prst="rect">
            <a:avLst/>
          </a:prstGeom>
          <a:noFill/>
        </p:spPr>
        <p:txBody>
          <a:bodyPr wrap="square" rtlCol="0">
            <a:spAutoFit/>
          </a:bodyPr>
          <a:lstStyle/>
          <a:p>
            <a:r>
              <a:rPr lang="en-IN" sz="2000" dirty="0"/>
              <a:t>Theta value obtained from quadcopter dynamics</a:t>
            </a:r>
          </a:p>
        </p:txBody>
      </p:sp>
      <p:sp>
        <p:nvSpPr>
          <p:cNvPr id="10" name="TextBox 9">
            <a:extLst>
              <a:ext uri="{FF2B5EF4-FFF2-40B4-BE49-F238E27FC236}">
                <a16:creationId xmlns:a16="http://schemas.microsoft.com/office/drawing/2014/main" id="{0DE90799-0BBF-40A3-05F6-DC8F9D9F4710}"/>
              </a:ext>
            </a:extLst>
          </p:cNvPr>
          <p:cNvSpPr txBox="1"/>
          <p:nvPr/>
        </p:nvSpPr>
        <p:spPr>
          <a:xfrm>
            <a:off x="6890635" y="5594962"/>
            <a:ext cx="4591049" cy="707886"/>
          </a:xfrm>
          <a:prstGeom prst="rect">
            <a:avLst/>
          </a:prstGeom>
          <a:noFill/>
        </p:spPr>
        <p:txBody>
          <a:bodyPr wrap="square" rtlCol="0">
            <a:spAutoFit/>
          </a:bodyPr>
          <a:lstStyle/>
          <a:p>
            <a:r>
              <a:rPr lang="en-IN" sz="2000" dirty="0"/>
              <a:t>Psi value obtained from quadcopter dynamics</a:t>
            </a:r>
          </a:p>
        </p:txBody>
      </p:sp>
      <p:pic>
        <p:nvPicPr>
          <p:cNvPr id="4" name="Picture 3">
            <a:extLst>
              <a:ext uri="{FF2B5EF4-FFF2-40B4-BE49-F238E27FC236}">
                <a16:creationId xmlns:a16="http://schemas.microsoft.com/office/drawing/2014/main" id="{314813B0-A584-AA93-7416-67489F11B6CC}"/>
              </a:ext>
            </a:extLst>
          </p:cNvPr>
          <p:cNvPicPr>
            <a:picLocks noChangeAspect="1"/>
          </p:cNvPicPr>
          <p:nvPr/>
        </p:nvPicPr>
        <p:blipFill>
          <a:blip r:embed="rId3"/>
          <a:stretch>
            <a:fillRect/>
          </a:stretch>
        </p:blipFill>
        <p:spPr>
          <a:xfrm>
            <a:off x="287179" y="1309727"/>
            <a:ext cx="5808821" cy="4107666"/>
          </a:xfrm>
          <a:prstGeom prst="rect">
            <a:avLst/>
          </a:prstGeom>
        </p:spPr>
      </p:pic>
      <p:pic>
        <p:nvPicPr>
          <p:cNvPr id="7" name="Picture 6">
            <a:extLst>
              <a:ext uri="{FF2B5EF4-FFF2-40B4-BE49-F238E27FC236}">
                <a16:creationId xmlns:a16="http://schemas.microsoft.com/office/drawing/2014/main" id="{21EB7790-875B-5398-8782-91F492A6955E}"/>
              </a:ext>
            </a:extLst>
          </p:cNvPr>
          <p:cNvPicPr>
            <a:picLocks noChangeAspect="1"/>
          </p:cNvPicPr>
          <p:nvPr/>
        </p:nvPicPr>
        <p:blipFill>
          <a:blip r:embed="rId4"/>
          <a:stretch>
            <a:fillRect/>
          </a:stretch>
        </p:blipFill>
        <p:spPr>
          <a:xfrm>
            <a:off x="6162674" y="1371415"/>
            <a:ext cx="5721585" cy="4045978"/>
          </a:xfrm>
          <a:prstGeom prst="rect">
            <a:avLst/>
          </a:prstGeom>
        </p:spPr>
      </p:pic>
    </p:spTree>
    <p:extLst>
      <p:ext uri="{BB962C8B-B14F-4D97-AF65-F5344CB8AC3E}">
        <p14:creationId xmlns:p14="http://schemas.microsoft.com/office/powerpoint/2010/main" val="3972648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067B3E4-90FF-56D3-F245-A8FE1AC1DD5F}"/>
              </a:ext>
            </a:extLst>
          </p:cNvPr>
          <p:cNvPicPr>
            <a:picLocks noChangeAspect="1"/>
          </p:cNvPicPr>
          <p:nvPr/>
        </p:nvPicPr>
        <p:blipFill>
          <a:blip r:embed="rId3"/>
          <a:stretch>
            <a:fillRect/>
          </a:stretch>
        </p:blipFill>
        <p:spPr>
          <a:xfrm>
            <a:off x="8115649" y="3810000"/>
            <a:ext cx="4028435" cy="2848679"/>
          </a:xfrm>
          <a:prstGeom prst="rect">
            <a:avLst/>
          </a:prstGeom>
        </p:spPr>
      </p:pic>
      <p:pic>
        <p:nvPicPr>
          <p:cNvPr id="20" name="Picture 19">
            <a:extLst>
              <a:ext uri="{FF2B5EF4-FFF2-40B4-BE49-F238E27FC236}">
                <a16:creationId xmlns:a16="http://schemas.microsoft.com/office/drawing/2014/main" id="{8945007F-3459-8C2D-F7FB-32627418B9FF}"/>
              </a:ext>
            </a:extLst>
          </p:cNvPr>
          <p:cNvPicPr>
            <a:picLocks noChangeAspect="1"/>
          </p:cNvPicPr>
          <p:nvPr/>
        </p:nvPicPr>
        <p:blipFill>
          <a:blip r:embed="rId4"/>
          <a:stretch>
            <a:fillRect/>
          </a:stretch>
        </p:blipFill>
        <p:spPr>
          <a:xfrm>
            <a:off x="4092972" y="3741696"/>
            <a:ext cx="4125026" cy="2916983"/>
          </a:xfrm>
          <a:prstGeom prst="rect">
            <a:avLst/>
          </a:prstGeom>
        </p:spPr>
      </p:pic>
      <p:pic>
        <p:nvPicPr>
          <p:cNvPr id="13" name="Picture 12">
            <a:extLst>
              <a:ext uri="{FF2B5EF4-FFF2-40B4-BE49-F238E27FC236}">
                <a16:creationId xmlns:a16="http://schemas.microsoft.com/office/drawing/2014/main" id="{DDF6733A-65EA-030F-9F19-F40E800D963B}"/>
              </a:ext>
            </a:extLst>
          </p:cNvPr>
          <p:cNvPicPr>
            <a:picLocks noChangeAspect="1"/>
          </p:cNvPicPr>
          <p:nvPr/>
        </p:nvPicPr>
        <p:blipFill>
          <a:blip r:embed="rId5"/>
          <a:stretch>
            <a:fillRect/>
          </a:stretch>
        </p:blipFill>
        <p:spPr>
          <a:xfrm>
            <a:off x="319230" y="3861943"/>
            <a:ext cx="3954981" cy="2796736"/>
          </a:xfrm>
          <a:prstGeom prst="rect">
            <a:avLst/>
          </a:prstGeom>
        </p:spPr>
      </p:pic>
      <p:pic>
        <p:nvPicPr>
          <p:cNvPr id="10" name="Picture 9">
            <a:extLst>
              <a:ext uri="{FF2B5EF4-FFF2-40B4-BE49-F238E27FC236}">
                <a16:creationId xmlns:a16="http://schemas.microsoft.com/office/drawing/2014/main" id="{ABCAC5E3-FF4A-ED3C-6AC4-ECA06D2D6BAE}"/>
              </a:ext>
            </a:extLst>
          </p:cNvPr>
          <p:cNvPicPr>
            <a:picLocks noChangeAspect="1"/>
          </p:cNvPicPr>
          <p:nvPr/>
        </p:nvPicPr>
        <p:blipFill>
          <a:blip r:embed="rId6"/>
          <a:stretch>
            <a:fillRect/>
          </a:stretch>
        </p:blipFill>
        <p:spPr>
          <a:xfrm>
            <a:off x="7991244" y="1013263"/>
            <a:ext cx="3954981" cy="2796737"/>
          </a:xfrm>
          <a:prstGeom prst="rect">
            <a:avLst/>
          </a:prstGeom>
        </p:spPr>
      </p:pic>
      <p:pic>
        <p:nvPicPr>
          <p:cNvPr id="6" name="Picture 5">
            <a:extLst>
              <a:ext uri="{FF2B5EF4-FFF2-40B4-BE49-F238E27FC236}">
                <a16:creationId xmlns:a16="http://schemas.microsoft.com/office/drawing/2014/main" id="{2B4894C8-2AB5-C280-E52D-1040C9225EA7}"/>
              </a:ext>
            </a:extLst>
          </p:cNvPr>
          <p:cNvPicPr>
            <a:picLocks noChangeAspect="1"/>
          </p:cNvPicPr>
          <p:nvPr/>
        </p:nvPicPr>
        <p:blipFill>
          <a:blip r:embed="rId7"/>
          <a:stretch>
            <a:fillRect/>
          </a:stretch>
        </p:blipFill>
        <p:spPr>
          <a:xfrm>
            <a:off x="4167507" y="1013263"/>
            <a:ext cx="3954981" cy="2796737"/>
          </a:xfrm>
          <a:prstGeom prst="rect">
            <a:avLst/>
          </a:prstGeom>
        </p:spPr>
      </p:pic>
      <p:pic>
        <p:nvPicPr>
          <p:cNvPr id="3" name="Picture 2">
            <a:extLst>
              <a:ext uri="{FF2B5EF4-FFF2-40B4-BE49-F238E27FC236}">
                <a16:creationId xmlns:a16="http://schemas.microsoft.com/office/drawing/2014/main" id="{22A5CBD4-0E22-7DC1-3B54-BA8868A881C9}"/>
              </a:ext>
            </a:extLst>
          </p:cNvPr>
          <p:cNvPicPr>
            <a:picLocks noChangeAspect="1"/>
          </p:cNvPicPr>
          <p:nvPr/>
        </p:nvPicPr>
        <p:blipFill>
          <a:blip r:embed="rId8"/>
          <a:stretch>
            <a:fillRect/>
          </a:stretch>
        </p:blipFill>
        <p:spPr>
          <a:xfrm>
            <a:off x="319230" y="1065206"/>
            <a:ext cx="3881527" cy="2744794"/>
          </a:xfrm>
          <a:prstGeom prst="rect">
            <a:avLst/>
          </a:prstGeom>
        </p:spPr>
      </p:pic>
      <p:sp>
        <p:nvSpPr>
          <p:cNvPr id="8" name="Title 1">
            <a:extLst>
              <a:ext uri="{FF2B5EF4-FFF2-40B4-BE49-F238E27FC236}">
                <a16:creationId xmlns:a16="http://schemas.microsoft.com/office/drawing/2014/main" id="{AB6355B6-1887-7377-8F47-EF79E929F35C}"/>
              </a:ext>
            </a:extLst>
          </p:cNvPr>
          <p:cNvSpPr>
            <a:spLocks noGrp="1"/>
          </p:cNvSpPr>
          <p:nvPr>
            <p:ph type="title"/>
          </p:nvPr>
        </p:nvSpPr>
        <p:spPr>
          <a:xfrm>
            <a:off x="-523875" y="-200128"/>
            <a:ext cx="13411200" cy="1034846"/>
          </a:xfrm>
          <a:prstGeom prst="ellipse">
            <a:avLst/>
          </a:prstGeom>
        </p:spPr>
        <p:txBody>
          <a:bodyPr vert="horz" lIns="91440" tIns="45720" rIns="91440" bIns="45720" rtlCol="0" anchor="b">
            <a:normAutofit fontScale="90000"/>
          </a:bodyPr>
          <a:lstStyle/>
          <a:p>
            <a:r>
              <a:rPr lang="en-US" sz="3200" b="1" dirty="0"/>
              <a:t>Results : Adaptive sliding Mode Control without Sensor Noise</a:t>
            </a:r>
          </a:p>
        </p:txBody>
      </p:sp>
      <p:sp>
        <p:nvSpPr>
          <p:cNvPr id="9" name="TextBox 8">
            <a:extLst>
              <a:ext uri="{FF2B5EF4-FFF2-40B4-BE49-F238E27FC236}">
                <a16:creationId xmlns:a16="http://schemas.microsoft.com/office/drawing/2014/main" id="{5BCA7AAB-7843-6894-EACD-337DF9B6AEF4}"/>
              </a:ext>
            </a:extLst>
          </p:cNvPr>
          <p:cNvSpPr txBox="1"/>
          <p:nvPr/>
        </p:nvSpPr>
        <p:spPr>
          <a:xfrm>
            <a:off x="745783" y="1365997"/>
            <a:ext cx="556509" cy="400110"/>
          </a:xfrm>
          <a:prstGeom prst="rect">
            <a:avLst/>
          </a:prstGeom>
          <a:solidFill>
            <a:schemeClr val="bg1"/>
          </a:solidFill>
        </p:spPr>
        <p:txBody>
          <a:bodyPr wrap="square" rtlCol="0">
            <a:spAutoFit/>
          </a:bodyPr>
          <a:lstStyle/>
          <a:p>
            <a:r>
              <a:rPr lang="en-IN" sz="2000" dirty="0"/>
              <a:t>u1</a:t>
            </a:r>
          </a:p>
        </p:txBody>
      </p:sp>
      <p:sp>
        <p:nvSpPr>
          <p:cNvPr id="17" name="TextBox 16">
            <a:extLst>
              <a:ext uri="{FF2B5EF4-FFF2-40B4-BE49-F238E27FC236}">
                <a16:creationId xmlns:a16="http://schemas.microsoft.com/office/drawing/2014/main" id="{FA763ADF-10EC-69C1-3C77-0666089813D2}"/>
              </a:ext>
            </a:extLst>
          </p:cNvPr>
          <p:cNvSpPr txBox="1"/>
          <p:nvPr/>
        </p:nvSpPr>
        <p:spPr>
          <a:xfrm>
            <a:off x="4610499" y="1365997"/>
            <a:ext cx="556509" cy="400110"/>
          </a:xfrm>
          <a:prstGeom prst="rect">
            <a:avLst/>
          </a:prstGeom>
          <a:solidFill>
            <a:schemeClr val="bg1"/>
          </a:solidFill>
        </p:spPr>
        <p:txBody>
          <a:bodyPr wrap="square" rtlCol="0">
            <a:spAutoFit/>
          </a:bodyPr>
          <a:lstStyle/>
          <a:p>
            <a:r>
              <a:rPr lang="en-IN" sz="2000" dirty="0"/>
              <a:t>u2</a:t>
            </a:r>
          </a:p>
        </p:txBody>
      </p:sp>
      <p:sp>
        <p:nvSpPr>
          <p:cNvPr id="18" name="TextBox 17">
            <a:extLst>
              <a:ext uri="{FF2B5EF4-FFF2-40B4-BE49-F238E27FC236}">
                <a16:creationId xmlns:a16="http://schemas.microsoft.com/office/drawing/2014/main" id="{6D5EB5CD-92AD-2658-7B79-FDE69B1DE8BE}"/>
              </a:ext>
            </a:extLst>
          </p:cNvPr>
          <p:cNvSpPr txBox="1"/>
          <p:nvPr/>
        </p:nvSpPr>
        <p:spPr>
          <a:xfrm>
            <a:off x="8358485" y="1417334"/>
            <a:ext cx="556509" cy="400110"/>
          </a:xfrm>
          <a:prstGeom prst="rect">
            <a:avLst/>
          </a:prstGeom>
          <a:solidFill>
            <a:schemeClr val="bg1"/>
          </a:solidFill>
        </p:spPr>
        <p:txBody>
          <a:bodyPr wrap="square" rtlCol="0">
            <a:spAutoFit/>
          </a:bodyPr>
          <a:lstStyle/>
          <a:p>
            <a:r>
              <a:rPr lang="en-IN" sz="2000" dirty="0"/>
              <a:t>u3</a:t>
            </a:r>
          </a:p>
        </p:txBody>
      </p:sp>
      <p:sp>
        <p:nvSpPr>
          <p:cNvPr id="19" name="TextBox 18">
            <a:extLst>
              <a:ext uri="{FF2B5EF4-FFF2-40B4-BE49-F238E27FC236}">
                <a16:creationId xmlns:a16="http://schemas.microsoft.com/office/drawing/2014/main" id="{916AAE62-16FA-E335-7898-FF0DC3577AD3}"/>
              </a:ext>
            </a:extLst>
          </p:cNvPr>
          <p:cNvSpPr txBox="1"/>
          <p:nvPr/>
        </p:nvSpPr>
        <p:spPr>
          <a:xfrm>
            <a:off x="3441358" y="5913040"/>
            <a:ext cx="556509" cy="400110"/>
          </a:xfrm>
          <a:prstGeom prst="rect">
            <a:avLst/>
          </a:prstGeom>
          <a:solidFill>
            <a:schemeClr val="bg1"/>
          </a:solidFill>
        </p:spPr>
        <p:txBody>
          <a:bodyPr wrap="square" rtlCol="0">
            <a:spAutoFit/>
          </a:bodyPr>
          <a:lstStyle/>
          <a:p>
            <a:r>
              <a:rPr lang="en-IN" sz="2000" dirty="0"/>
              <a:t>u4</a:t>
            </a:r>
          </a:p>
        </p:txBody>
      </p:sp>
      <p:sp>
        <p:nvSpPr>
          <p:cNvPr id="22" name="TextBox 21">
            <a:extLst>
              <a:ext uri="{FF2B5EF4-FFF2-40B4-BE49-F238E27FC236}">
                <a16:creationId xmlns:a16="http://schemas.microsoft.com/office/drawing/2014/main" id="{6C519A85-3DD7-A00D-F82E-D35BCDF2242D}"/>
              </a:ext>
            </a:extLst>
          </p:cNvPr>
          <p:cNvSpPr txBox="1"/>
          <p:nvPr/>
        </p:nvSpPr>
        <p:spPr>
          <a:xfrm>
            <a:off x="4621845" y="4159100"/>
            <a:ext cx="556509" cy="400110"/>
          </a:xfrm>
          <a:prstGeom prst="rect">
            <a:avLst/>
          </a:prstGeom>
          <a:solidFill>
            <a:schemeClr val="bg1"/>
          </a:solidFill>
        </p:spPr>
        <p:txBody>
          <a:bodyPr wrap="square" rtlCol="0">
            <a:spAutoFit/>
          </a:bodyPr>
          <a:lstStyle/>
          <a:p>
            <a:r>
              <a:rPr lang="en-IN" sz="2000" dirty="0"/>
              <a:t>u5</a:t>
            </a:r>
          </a:p>
        </p:txBody>
      </p:sp>
      <p:sp>
        <p:nvSpPr>
          <p:cNvPr id="25" name="TextBox 24">
            <a:extLst>
              <a:ext uri="{FF2B5EF4-FFF2-40B4-BE49-F238E27FC236}">
                <a16:creationId xmlns:a16="http://schemas.microsoft.com/office/drawing/2014/main" id="{1DC7B194-9515-19FB-2820-755240A289FE}"/>
              </a:ext>
            </a:extLst>
          </p:cNvPr>
          <p:cNvSpPr txBox="1"/>
          <p:nvPr/>
        </p:nvSpPr>
        <p:spPr>
          <a:xfrm>
            <a:off x="8494342" y="4150246"/>
            <a:ext cx="556509" cy="400110"/>
          </a:xfrm>
          <a:prstGeom prst="rect">
            <a:avLst/>
          </a:prstGeom>
          <a:solidFill>
            <a:schemeClr val="bg1"/>
          </a:solidFill>
        </p:spPr>
        <p:txBody>
          <a:bodyPr wrap="square" rtlCol="0">
            <a:spAutoFit/>
          </a:bodyPr>
          <a:lstStyle/>
          <a:p>
            <a:r>
              <a:rPr lang="en-IN" sz="2000" dirty="0"/>
              <a:t>u6</a:t>
            </a:r>
          </a:p>
        </p:txBody>
      </p:sp>
    </p:spTree>
    <p:extLst>
      <p:ext uri="{BB962C8B-B14F-4D97-AF65-F5344CB8AC3E}">
        <p14:creationId xmlns:p14="http://schemas.microsoft.com/office/powerpoint/2010/main" val="3707565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51E5E1-2D23-2F2D-4CF1-3F1AFA7D4EBE}"/>
              </a:ext>
            </a:extLst>
          </p:cNvPr>
          <p:cNvSpPr>
            <a:spLocks noGrp="1"/>
          </p:cNvSpPr>
          <p:nvPr>
            <p:ph idx="1"/>
          </p:nvPr>
        </p:nvSpPr>
        <p:spPr>
          <a:xfrm>
            <a:off x="375920" y="1290637"/>
            <a:ext cx="10774680" cy="5181283"/>
          </a:xfrm>
        </p:spPr>
        <p:txBody>
          <a:bodyPr>
            <a:normAutofit fontScale="92500" lnSpcReduction="10000"/>
          </a:bodyPr>
          <a:lstStyle/>
          <a:p>
            <a:pPr algn="just"/>
            <a:r>
              <a:rPr lang="en-US" sz="2400" dirty="0"/>
              <a:t>Slide 16 gives an introduction about the Adaptive Sliding Mode control System</a:t>
            </a:r>
          </a:p>
          <a:p>
            <a:pPr algn="just"/>
            <a:r>
              <a:rPr lang="en-US" sz="2400" dirty="0"/>
              <a:t>Slides 17 to 20 explains how the concept was implemented on MATLAB Simulink for simulation.</a:t>
            </a:r>
          </a:p>
          <a:p>
            <a:pPr algn="just"/>
            <a:r>
              <a:rPr lang="en-US" sz="2400" dirty="0"/>
              <a:t>Slides 21 and 22 displays the desired trajectory obtained from the error dynamics of the Adaptive Sliding Mode Control System (The concept is further explained in the report).</a:t>
            </a:r>
          </a:p>
          <a:p>
            <a:pPr algn="just"/>
            <a:r>
              <a:rPr lang="en-US" sz="2400" dirty="0"/>
              <a:t>Slides 23 to 26 gives the 3D trajectory of the quadcopter, the position and attitude values of the quadcopter obtained as an output of quadcopter dynamics, not considering the sensor noise. Slides 28 to  31 gives the same for the system, when sensor noise is introduced.</a:t>
            </a:r>
          </a:p>
          <a:p>
            <a:pPr algn="just"/>
            <a:r>
              <a:rPr lang="en-US" sz="2400" dirty="0"/>
              <a:t>The trajectories generated from the error dynamics and the trajectories generated from quadcopter dynamics (with and without sensor noise) matches the trajectories given in the journal paper. In all the 3 cases, the quadcopter initially starts from position (10,10,20) and moves to waypoint (20,-10,10) and finally reaches the point (0,0,0). </a:t>
            </a:r>
          </a:p>
          <a:p>
            <a:pPr algn="just"/>
            <a:r>
              <a:rPr lang="en-US" sz="2400" dirty="0"/>
              <a:t>Slides 27 and 32 goes over the inputs generated by the Adaptive sliding mode controller without and with sensor noise, respectively. </a:t>
            </a:r>
          </a:p>
          <a:p>
            <a:pPr algn="just"/>
            <a:r>
              <a:rPr lang="en-US" sz="2400" dirty="0"/>
              <a:t>The sensor noise considered for the simulation is a sinusoidal input of frequency 5hz.</a:t>
            </a:r>
          </a:p>
          <a:p>
            <a:pPr marL="0" indent="0">
              <a:buNone/>
            </a:pPr>
            <a:endParaRPr lang="en-IN" dirty="0"/>
          </a:p>
        </p:txBody>
      </p:sp>
      <p:sp>
        <p:nvSpPr>
          <p:cNvPr id="5" name="TextBox 4">
            <a:extLst>
              <a:ext uri="{FF2B5EF4-FFF2-40B4-BE49-F238E27FC236}">
                <a16:creationId xmlns:a16="http://schemas.microsoft.com/office/drawing/2014/main" id="{61D1FED1-7BCB-051F-18DE-93A9CA4923F2}"/>
              </a:ext>
            </a:extLst>
          </p:cNvPr>
          <p:cNvSpPr txBox="1"/>
          <p:nvPr/>
        </p:nvSpPr>
        <p:spPr>
          <a:xfrm>
            <a:off x="528976" y="301675"/>
            <a:ext cx="4917440" cy="646331"/>
          </a:xfrm>
          <a:prstGeom prst="rect">
            <a:avLst/>
          </a:prstGeom>
          <a:noFill/>
        </p:spPr>
        <p:txBody>
          <a:bodyPr wrap="square">
            <a:spAutoFit/>
          </a:bodyPr>
          <a:lstStyle/>
          <a:p>
            <a:r>
              <a:rPr lang="en-US" sz="3600" dirty="0"/>
              <a:t>Slide Description</a:t>
            </a:r>
          </a:p>
        </p:txBody>
      </p:sp>
    </p:spTree>
    <p:extLst>
      <p:ext uri="{BB962C8B-B14F-4D97-AF65-F5344CB8AC3E}">
        <p14:creationId xmlns:p14="http://schemas.microsoft.com/office/powerpoint/2010/main" val="9360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F9F66-DD22-1221-54A5-3067D50C77DA}"/>
              </a:ext>
            </a:extLst>
          </p:cNvPr>
          <p:cNvSpPr>
            <a:spLocks noGrp="1"/>
          </p:cNvSpPr>
          <p:nvPr>
            <p:ph type="title"/>
          </p:nvPr>
        </p:nvSpPr>
        <p:spPr>
          <a:xfrm>
            <a:off x="939800" y="375285"/>
            <a:ext cx="5999480" cy="478155"/>
          </a:xfrm>
        </p:spPr>
        <p:txBody>
          <a:bodyPr>
            <a:normAutofit fontScale="90000"/>
          </a:bodyPr>
          <a:lstStyle/>
          <a:p>
            <a:r>
              <a:rPr lang="en-US" dirty="0"/>
              <a:t>Results and Deviation</a:t>
            </a:r>
            <a:endParaRPr lang="en-IN" dirty="0"/>
          </a:p>
        </p:txBody>
      </p:sp>
      <p:sp>
        <p:nvSpPr>
          <p:cNvPr id="3" name="Content Placeholder 2">
            <a:extLst>
              <a:ext uri="{FF2B5EF4-FFF2-40B4-BE49-F238E27FC236}">
                <a16:creationId xmlns:a16="http://schemas.microsoft.com/office/drawing/2014/main" id="{CC9DFBE2-B55F-0B29-EC4D-CFAA31FB46B8}"/>
              </a:ext>
            </a:extLst>
          </p:cNvPr>
          <p:cNvSpPr>
            <a:spLocks noGrp="1"/>
          </p:cNvSpPr>
          <p:nvPr>
            <p:ph idx="1"/>
          </p:nvPr>
        </p:nvSpPr>
        <p:spPr>
          <a:xfrm>
            <a:off x="736600" y="772318"/>
            <a:ext cx="10515600" cy="5902802"/>
          </a:xfrm>
        </p:spPr>
        <p:txBody>
          <a:bodyPr>
            <a:normAutofit fontScale="92500"/>
          </a:bodyPr>
          <a:lstStyle/>
          <a:p>
            <a:pPr marL="0" indent="0" algn="just">
              <a:buNone/>
            </a:pPr>
            <a:endParaRPr lang="en-US" sz="2400" dirty="0"/>
          </a:p>
          <a:p>
            <a:pPr algn="just"/>
            <a:r>
              <a:rPr lang="en-US" sz="2400" dirty="0"/>
              <a:t>The trajectory obtained from the error dynamics and the quadcopter dynamics  of the Adaptive Sliding Mode Quadcopter Control System matches with the trajectory given in the journal paper.</a:t>
            </a:r>
          </a:p>
          <a:p>
            <a:pPr algn="just"/>
            <a:r>
              <a:rPr lang="en-US" sz="2400" dirty="0"/>
              <a:t>The attitude graphs are deviating from the graphs given in the journal paper, but the system is reaching its goal without significant effect on the path/trajectory taken.</a:t>
            </a:r>
          </a:p>
          <a:p>
            <a:pPr algn="just"/>
            <a:r>
              <a:rPr lang="en-US" sz="2400" dirty="0"/>
              <a:t>The Adaptive Sliding mode control simulations were carried out under uncertainties and with/without sensor noise. We can observe that the system is more robust when compared to the feedback linearization control system, which is highly sensitive to noise and disturbances. This is mainly because Sliding mode control system does not involve higher order terms of the state. </a:t>
            </a:r>
          </a:p>
          <a:p>
            <a:pPr algn="just"/>
            <a:r>
              <a:rPr lang="en-US" sz="2400" dirty="0"/>
              <a:t>This proves a significant advantage of Sliding Mode controllers over Feedback Linearization controllers, which is the main aim of the report. </a:t>
            </a:r>
          </a:p>
          <a:p>
            <a:pPr algn="just"/>
            <a:r>
              <a:rPr lang="en-US" sz="2400" dirty="0"/>
              <a:t>Hence, we were able to successfully establish that Sliding mode controllers are inherently better than feedback linearization controllers for controlling a highly coupled nonlinear dynamic system like a quadrotor in the presence of sensor noise and external disturbances. </a:t>
            </a:r>
          </a:p>
        </p:txBody>
      </p:sp>
    </p:spTree>
    <p:extLst>
      <p:ext uri="{BB962C8B-B14F-4D97-AF65-F5344CB8AC3E}">
        <p14:creationId xmlns:p14="http://schemas.microsoft.com/office/powerpoint/2010/main" val="3362975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F7195-45F3-895C-8F61-9AEC50D52FFF}"/>
              </a:ext>
            </a:extLst>
          </p:cNvPr>
          <p:cNvSpPr>
            <a:spLocks noGrp="1"/>
          </p:cNvSpPr>
          <p:nvPr>
            <p:ph type="title"/>
          </p:nvPr>
        </p:nvSpPr>
        <p:spPr>
          <a:xfrm>
            <a:off x="838200" y="109487"/>
            <a:ext cx="10515600" cy="1325563"/>
          </a:xfrm>
        </p:spPr>
        <p:txBody>
          <a:bodyPr/>
          <a:lstStyle/>
          <a:p>
            <a:r>
              <a:rPr lang="en-IN" dirty="0"/>
              <a:t>Video Links of the Simulation</a:t>
            </a:r>
          </a:p>
        </p:txBody>
      </p:sp>
      <p:sp>
        <p:nvSpPr>
          <p:cNvPr id="3" name="Content Placeholder 2">
            <a:extLst>
              <a:ext uri="{FF2B5EF4-FFF2-40B4-BE49-F238E27FC236}">
                <a16:creationId xmlns:a16="http://schemas.microsoft.com/office/drawing/2014/main" id="{A3ED186D-1FD4-EDE9-3349-49330F1B59B9}"/>
              </a:ext>
            </a:extLst>
          </p:cNvPr>
          <p:cNvSpPr>
            <a:spLocks noGrp="1"/>
          </p:cNvSpPr>
          <p:nvPr>
            <p:ph idx="1"/>
          </p:nvPr>
        </p:nvSpPr>
        <p:spPr>
          <a:xfrm>
            <a:off x="838200" y="1435049"/>
            <a:ext cx="10515600" cy="4946085"/>
          </a:xfrm>
        </p:spPr>
        <p:txBody>
          <a:bodyPr>
            <a:normAutofit lnSpcReduction="10000"/>
          </a:bodyPr>
          <a:lstStyle/>
          <a:p>
            <a:pPr marL="0" indent="0">
              <a:buNone/>
            </a:pPr>
            <a:r>
              <a:rPr lang="en-IN" dirty="0"/>
              <a:t>Feedback Linearization Control : </a:t>
            </a:r>
            <a:r>
              <a:rPr lang="en-IN" dirty="0">
                <a:hlinkClick r:id="rId2"/>
              </a:rPr>
              <a:t>https://drive.google.com/file/d/1MixbGqmnv_A7-E336NaRtx56od-MZK24/view?usp=sharing</a:t>
            </a:r>
            <a:endParaRPr lang="en-IN" dirty="0"/>
          </a:p>
          <a:p>
            <a:pPr marL="0" indent="0">
              <a:buNone/>
            </a:pPr>
            <a:endParaRPr lang="en-IN" dirty="0"/>
          </a:p>
          <a:p>
            <a:pPr marL="0" indent="0">
              <a:buNone/>
            </a:pPr>
            <a:r>
              <a:rPr lang="en-IN" dirty="0"/>
              <a:t>Adaptive Sliding Mode Control without Sensor Noise : </a:t>
            </a:r>
            <a:r>
              <a:rPr lang="en-IN" dirty="0">
                <a:hlinkClick r:id="rId3"/>
              </a:rPr>
              <a:t>https://drive.google.com/file/d/1cYFo4aJkrwVeHFt1jB7zSiMRp8AOiow1/view?usp=sharing</a:t>
            </a:r>
            <a:endParaRPr lang="en-IN" dirty="0"/>
          </a:p>
          <a:p>
            <a:pPr marL="0" indent="0">
              <a:buNone/>
            </a:pPr>
            <a:endParaRPr lang="en-IN" dirty="0"/>
          </a:p>
          <a:p>
            <a:pPr marL="0" indent="0">
              <a:buNone/>
            </a:pPr>
            <a:r>
              <a:rPr lang="en-IN" dirty="0"/>
              <a:t>Adaptive Sliding Mode Control with Sensor Noise : </a:t>
            </a:r>
          </a:p>
          <a:p>
            <a:pPr marL="0" indent="0">
              <a:buNone/>
            </a:pPr>
            <a:r>
              <a:rPr lang="en-IN" dirty="0">
                <a:hlinkClick r:id="rId4"/>
              </a:rPr>
              <a:t>https://drive.google.com/file/d/1VzPEME5Vj8hjPPT3ZS8WmuviCEUT2iwU/view?usp=sharing</a:t>
            </a:r>
            <a:endParaRPr lang="en-IN" dirty="0"/>
          </a:p>
          <a:p>
            <a:pPr marL="0" indent="0">
              <a:buNone/>
            </a:pPr>
            <a:endParaRPr lang="en-IN" dirty="0"/>
          </a:p>
        </p:txBody>
      </p:sp>
    </p:spTree>
    <p:extLst>
      <p:ext uri="{BB962C8B-B14F-4D97-AF65-F5344CB8AC3E}">
        <p14:creationId xmlns:p14="http://schemas.microsoft.com/office/powerpoint/2010/main" val="588526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1336A-16A6-E989-6ED1-A69C3F25EC52}"/>
              </a:ext>
            </a:extLst>
          </p:cNvPr>
          <p:cNvSpPr>
            <a:spLocks noGrp="1"/>
          </p:cNvSpPr>
          <p:nvPr>
            <p:ph type="title"/>
          </p:nvPr>
        </p:nvSpPr>
        <p:spPr>
          <a:xfrm>
            <a:off x="4094480" y="1778317"/>
            <a:ext cx="4003040" cy="2387283"/>
          </a:xfrm>
        </p:spPr>
        <p:txBody>
          <a:bodyPr>
            <a:normAutofit/>
          </a:bodyPr>
          <a:lstStyle/>
          <a:p>
            <a:r>
              <a:rPr lang="en-US" sz="7200" dirty="0"/>
              <a:t>Thank You</a:t>
            </a:r>
            <a:endParaRPr lang="en-IN" sz="7200" dirty="0"/>
          </a:p>
        </p:txBody>
      </p:sp>
      <p:sp>
        <p:nvSpPr>
          <p:cNvPr id="4" name="Title 1">
            <a:extLst>
              <a:ext uri="{FF2B5EF4-FFF2-40B4-BE49-F238E27FC236}">
                <a16:creationId xmlns:a16="http://schemas.microsoft.com/office/drawing/2014/main" id="{84172CE2-C61C-86CA-C571-A17F4F19B20D}"/>
              </a:ext>
            </a:extLst>
          </p:cNvPr>
          <p:cNvSpPr txBox="1">
            <a:spLocks/>
          </p:cNvSpPr>
          <p:nvPr/>
        </p:nvSpPr>
        <p:spPr>
          <a:xfrm>
            <a:off x="6238240" y="4308157"/>
            <a:ext cx="5760720" cy="23872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Suhas Nagaraj (suhas99)  – UID: 119505373</a:t>
            </a:r>
          </a:p>
          <a:p>
            <a:r>
              <a:rPr lang="en-US" sz="2400" dirty="0"/>
              <a:t>Swaraj M Rao (</a:t>
            </a:r>
            <a:r>
              <a:rPr lang="en-US" sz="2400" dirty="0" err="1"/>
              <a:t>swarajmr</a:t>
            </a:r>
            <a:r>
              <a:rPr lang="en-US" sz="2400" dirty="0"/>
              <a:t>) – UID: 120127007</a:t>
            </a:r>
            <a:endParaRPr lang="en-IN" sz="2400" dirty="0"/>
          </a:p>
        </p:txBody>
      </p:sp>
    </p:spTree>
    <p:extLst>
      <p:ext uri="{BB962C8B-B14F-4D97-AF65-F5344CB8AC3E}">
        <p14:creationId xmlns:p14="http://schemas.microsoft.com/office/powerpoint/2010/main" val="2944085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diagram of a diagram&#10;&#10;Description automatically generated">
            <a:extLst>
              <a:ext uri="{FF2B5EF4-FFF2-40B4-BE49-F238E27FC236}">
                <a16:creationId xmlns:a16="http://schemas.microsoft.com/office/drawing/2014/main" id="{315CE974-4624-C83B-8812-0E9B8A36A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2379"/>
            <a:ext cx="12192000" cy="4188806"/>
          </a:xfrm>
          <a:prstGeom prst="rect">
            <a:avLst/>
          </a:prstGeom>
        </p:spPr>
      </p:pic>
      <p:sp>
        <p:nvSpPr>
          <p:cNvPr id="2" name="Title 1">
            <a:extLst>
              <a:ext uri="{FF2B5EF4-FFF2-40B4-BE49-F238E27FC236}">
                <a16:creationId xmlns:a16="http://schemas.microsoft.com/office/drawing/2014/main" id="{F2AE4395-3C63-D39A-0B5F-FFCC7751F349}"/>
              </a:ext>
            </a:extLst>
          </p:cNvPr>
          <p:cNvSpPr>
            <a:spLocks noGrp="1"/>
          </p:cNvSpPr>
          <p:nvPr>
            <p:ph type="title"/>
          </p:nvPr>
        </p:nvSpPr>
        <p:spPr>
          <a:xfrm>
            <a:off x="-492539" y="152399"/>
            <a:ext cx="11583326" cy="1327945"/>
          </a:xfrm>
          <a:prstGeom prst="ellipse">
            <a:avLst/>
          </a:prstGeom>
        </p:spPr>
        <p:txBody>
          <a:bodyPr vert="horz" lIns="91440" tIns="45720" rIns="91440" bIns="45720" rtlCol="0" anchor="b">
            <a:normAutofit/>
          </a:bodyPr>
          <a:lstStyle/>
          <a:p>
            <a:r>
              <a:rPr lang="en-US" sz="3200" b="1" dirty="0"/>
              <a:t>Feedback Linearization Control</a:t>
            </a:r>
          </a:p>
        </p:txBody>
      </p:sp>
      <p:grpSp>
        <p:nvGrpSpPr>
          <p:cNvPr id="16" name="Group 15">
            <a:extLst>
              <a:ext uri="{FF2B5EF4-FFF2-40B4-BE49-F238E27FC236}">
                <a16:creationId xmlns:a16="http://schemas.microsoft.com/office/drawing/2014/main" id="{B6AB0E5F-650A-A642-E58E-5F2F1E4FB5D1}"/>
              </a:ext>
            </a:extLst>
          </p:cNvPr>
          <p:cNvGrpSpPr/>
          <p:nvPr/>
        </p:nvGrpSpPr>
        <p:grpSpPr>
          <a:xfrm>
            <a:off x="237056" y="5170871"/>
            <a:ext cx="10124135" cy="1460232"/>
            <a:chOff x="3432790" y="5526761"/>
            <a:chExt cx="8551111" cy="1066364"/>
          </a:xfrm>
        </p:grpSpPr>
        <p:pic>
          <p:nvPicPr>
            <p:cNvPr id="13" name="Picture 12">
              <a:extLst>
                <a:ext uri="{FF2B5EF4-FFF2-40B4-BE49-F238E27FC236}">
                  <a16:creationId xmlns:a16="http://schemas.microsoft.com/office/drawing/2014/main" id="{B21FC4DA-4882-C340-72DF-B39DA3FAE516}"/>
                </a:ext>
              </a:extLst>
            </p:cNvPr>
            <p:cNvPicPr>
              <a:picLocks noChangeAspect="1"/>
            </p:cNvPicPr>
            <p:nvPr/>
          </p:nvPicPr>
          <p:blipFill rotWithShape="1">
            <a:blip r:embed="rId3"/>
            <a:srcRect t="46812"/>
            <a:stretch/>
          </p:blipFill>
          <p:spPr>
            <a:xfrm>
              <a:off x="7900993" y="5659048"/>
              <a:ext cx="4082908" cy="934077"/>
            </a:xfrm>
            <a:prstGeom prst="rect">
              <a:avLst/>
            </a:prstGeom>
          </p:spPr>
        </p:pic>
        <p:pic>
          <p:nvPicPr>
            <p:cNvPr id="9" name="Picture 8">
              <a:extLst>
                <a:ext uri="{FF2B5EF4-FFF2-40B4-BE49-F238E27FC236}">
                  <a16:creationId xmlns:a16="http://schemas.microsoft.com/office/drawing/2014/main" id="{C629C9CF-7C16-2F14-AD9F-D8F97D5D9E63}"/>
                </a:ext>
              </a:extLst>
            </p:cNvPr>
            <p:cNvPicPr>
              <a:picLocks noChangeAspect="1"/>
            </p:cNvPicPr>
            <p:nvPr/>
          </p:nvPicPr>
          <p:blipFill rotWithShape="1">
            <a:blip r:embed="rId3"/>
            <a:srcRect b="52141"/>
            <a:stretch/>
          </p:blipFill>
          <p:spPr>
            <a:xfrm>
              <a:off x="3432790" y="5526761"/>
              <a:ext cx="4537492" cy="934077"/>
            </a:xfrm>
            <a:prstGeom prst="rect">
              <a:avLst/>
            </a:prstGeom>
          </p:spPr>
        </p:pic>
        <p:sp>
          <p:nvSpPr>
            <p:cNvPr id="15" name="TextBox 14">
              <a:extLst>
                <a:ext uri="{FF2B5EF4-FFF2-40B4-BE49-F238E27FC236}">
                  <a16:creationId xmlns:a16="http://schemas.microsoft.com/office/drawing/2014/main" id="{E80A15FA-271E-5309-E88B-5E7894E5A61A}"/>
                </a:ext>
              </a:extLst>
            </p:cNvPr>
            <p:cNvSpPr txBox="1"/>
            <p:nvPr/>
          </p:nvSpPr>
          <p:spPr>
            <a:xfrm>
              <a:off x="7808282" y="5941421"/>
              <a:ext cx="324000" cy="369332"/>
            </a:xfrm>
            <a:prstGeom prst="rect">
              <a:avLst/>
            </a:prstGeom>
            <a:noFill/>
          </p:spPr>
          <p:txBody>
            <a:bodyPr wrap="square" rtlCol="0">
              <a:spAutoFit/>
            </a:bodyPr>
            <a:lstStyle/>
            <a:p>
              <a:r>
                <a:rPr lang="en-IN" dirty="0"/>
                <a:t>*</a:t>
              </a:r>
            </a:p>
          </p:txBody>
        </p:sp>
      </p:grpSp>
    </p:spTree>
    <p:extLst>
      <p:ext uri="{BB962C8B-B14F-4D97-AF65-F5344CB8AC3E}">
        <p14:creationId xmlns:p14="http://schemas.microsoft.com/office/powerpoint/2010/main" val="590659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4395-3C63-D39A-0B5F-FFCC7751F349}"/>
              </a:ext>
            </a:extLst>
          </p:cNvPr>
          <p:cNvSpPr>
            <a:spLocks noGrp="1"/>
          </p:cNvSpPr>
          <p:nvPr>
            <p:ph type="title"/>
          </p:nvPr>
        </p:nvSpPr>
        <p:spPr>
          <a:xfrm>
            <a:off x="-909947" y="-136312"/>
            <a:ext cx="14011894" cy="1327945"/>
          </a:xfrm>
          <a:prstGeom prst="ellipse">
            <a:avLst/>
          </a:prstGeom>
        </p:spPr>
        <p:txBody>
          <a:bodyPr vert="horz" lIns="91440" tIns="45720" rIns="91440" bIns="45720" rtlCol="0" anchor="b">
            <a:normAutofit fontScale="90000"/>
          </a:bodyPr>
          <a:lstStyle/>
          <a:p>
            <a:r>
              <a:rPr lang="en-US" sz="3200" b="1" dirty="0"/>
              <a:t>Feedback Linearization Control – Simulation on MATLAB Simulink</a:t>
            </a:r>
          </a:p>
        </p:txBody>
      </p:sp>
      <p:sp>
        <p:nvSpPr>
          <p:cNvPr id="7" name="TextBox 6">
            <a:extLst>
              <a:ext uri="{FF2B5EF4-FFF2-40B4-BE49-F238E27FC236}">
                <a16:creationId xmlns:a16="http://schemas.microsoft.com/office/drawing/2014/main" id="{B82CD865-39CF-4387-DBC4-5D9BB0EADECB}"/>
              </a:ext>
            </a:extLst>
          </p:cNvPr>
          <p:cNvSpPr txBox="1"/>
          <p:nvPr/>
        </p:nvSpPr>
        <p:spPr>
          <a:xfrm>
            <a:off x="783772" y="5640041"/>
            <a:ext cx="4431323" cy="523220"/>
          </a:xfrm>
          <a:prstGeom prst="rect">
            <a:avLst/>
          </a:prstGeom>
          <a:noFill/>
        </p:spPr>
        <p:txBody>
          <a:bodyPr wrap="square" rtlCol="0">
            <a:spAutoFit/>
          </a:bodyPr>
          <a:lstStyle/>
          <a:p>
            <a:r>
              <a:rPr lang="en-IN" sz="2800" dirty="0"/>
              <a:t>The Control System</a:t>
            </a:r>
          </a:p>
        </p:txBody>
      </p:sp>
      <p:pic>
        <p:nvPicPr>
          <p:cNvPr id="4" name="Picture 3">
            <a:extLst>
              <a:ext uri="{FF2B5EF4-FFF2-40B4-BE49-F238E27FC236}">
                <a16:creationId xmlns:a16="http://schemas.microsoft.com/office/drawing/2014/main" id="{190EDAED-24BA-1C41-AA84-EC7D742B2CC4}"/>
              </a:ext>
            </a:extLst>
          </p:cNvPr>
          <p:cNvPicPr>
            <a:picLocks noChangeAspect="1"/>
          </p:cNvPicPr>
          <p:nvPr/>
        </p:nvPicPr>
        <p:blipFill>
          <a:blip r:embed="rId2"/>
          <a:stretch>
            <a:fillRect/>
          </a:stretch>
        </p:blipFill>
        <p:spPr>
          <a:xfrm>
            <a:off x="190744" y="1466320"/>
            <a:ext cx="11810511" cy="3925359"/>
          </a:xfrm>
          <a:prstGeom prst="rect">
            <a:avLst/>
          </a:prstGeom>
        </p:spPr>
      </p:pic>
    </p:spTree>
    <p:extLst>
      <p:ext uri="{BB962C8B-B14F-4D97-AF65-F5344CB8AC3E}">
        <p14:creationId xmlns:p14="http://schemas.microsoft.com/office/powerpoint/2010/main" val="1268738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E903253-D05D-70E1-ABCD-1DBF3C81960E}"/>
              </a:ext>
            </a:extLst>
          </p:cNvPr>
          <p:cNvSpPr txBox="1"/>
          <p:nvPr/>
        </p:nvSpPr>
        <p:spPr>
          <a:xfrm>
            <a:off x="8169291" y="4838384"/>
            <a:ext cx="3680512" cy="865173"/>
          </a:xfrm>
          <a:prstGeom prst="rect">
            <a:avLst/>
          </a:prstGeom>
          <a:noFill/>
        </p:spPr>
        <p:txBody>
          <a:bodyPr wrap="square">
            <a:spAutoFit/>
          </a:bodyPr>
          <a:lstStyle/>
          <a:p>
            <a:pPr>
              <a:lnSpc>
                <a:spcPct val="107000"/>
              </a:lnSpc>
              <a:spcAft>
                <a:spcPts val="800"/>
              </a:spcAft>
            </a:pPr>
            <a:r>
              <a:rPr lang="en-US" sz="2400" kern="100" dirty="0">
                <a:effectLst/>
                <a:latin typeface="Calibri" panose="020F0502020204030204" pitchFamily="34" charset="0"/>
                <a:ea typeface="Calibri" panose="020F0502020204030204" pitchFamily="34" charset="0"/>
                <a:cs typeface="Calibri" panose="020F0502020204030204" pitchFamily="34" charset="0"/>
              </a:rPr>
              <a:t>Block to generate pseudo input</a:t>
            </a:r>
            <a:r>
              <a:rPr lang="en-US" sz="2400" kern="100" dirty="0">
                <a:latin typeface="Calibri" panose="020F0502020204030204" pitchFamily="34" charset="0"/>
                <a:ea typeface="Calibri" panose="020F0502020204030204" pitchFamily="34" charset="0"/>
                <a:cs typeface="Calibri" panose="020F0502020204030204" pitchFamily="34" charset="0"/>
              </a:rPr>
              <a:t>: v1, v2 and v3</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E11F3296-9E79-1E05-FE95-175ED9FC1587}"/>
              </a:ext>
            </a:extLst>
          </p:cNvPr>
          <p:cNvPicPr>
            <a:picLocks noChangeAspect="1"/>
          </p:cNvPicPr>
          <p:nvPr/>
        </p:nvPicPr>
        <p:blipFill>
          <a:blip r:embed="rId2"/>
          <a:stretch>
            <a:fillRect/>
          </a:stretch>
        </p:blipFill>
        <p:spPr>
          <a:xfrm>
            <a:off x="123525" y="873773"/>
            <a:ext cx="3825572" cy="3215919"/>
          </a:xfrm>
          <a:prstGeom prst="rect">
            <a:avLst/>
          </a:prstGeom>
          <a:ln>
            <a:solidFill>
              <a:schemeClr val="tx1"/>
            </a:solidFill>
          </a:ln>
        </p:spPr>
      </p:pic>
      <p:pic>
        <p:nvPicPr>
          <p:cNvPr id="5" name="Picture 4">
            <a:extLst>
              <a:ext uri="{FF2B5EF4-FFF2-40B4-BE49-F238E27FC236}">
                <a16:creationId xmlns:a16="http://schemas.microsoft.com/office/drawing/2014/main" id="{B98F896E-12EB-DEC0-72DA-F595BE1B22D1}"/>
              </a:ext>
            </a:extLst>
          </p:cNvPr>
          <p:cNvPicPr>
            <a:picLocks noChangeAspect="1"/>
          </p:cNvPicPr>
          <p:nvPr/>
        </p:nvPicPr>
        <p:blipFill rotWithShape="1">
          <a:blip r:embed="rId3"/>
          <a:srcRect l="6870"/>
          <a:stretch/>
        </p:blipFill>
        <p:spPr>
          <a:xfrm>
            <a:off x="7958032" y="2300748"/>
            <a:ext cx="4103031" cy="2239683"/>
          </a:xfrm>
          <a:prstGeom prst="rect">
            <a:avLst/>
          </a:prstGeom>
          <a:ln>
            <a:solidFill>
              <a:schemeClr val="tx1"/>
            </a:solidFill>
          </a:ln>
        </p:spPr>
      </p:pic>
      <p:pic>
        <p:nvPicPr>
          <p:cNvPr id="8" name="Picture 7">
            <a:extLst>
              <a:ext uri="{FF2B5EF4-FFF2-40B4-BE49-F238E27FC236}">
                <a16:creationId xmlns:a16="http://schemas.microsoft.com/office/drawing/2014/main" id="{F7D5D28C-C828-3B5A-4353-1302EF11A8DC}"/>
              </a:ext>
            </a:extLst>
          </p:cNvPr>
          <p:cNvPicPr>
            <a:picLocks noChangeAspect="1"/>
          </p:cNvPicPr>
          <p:nvPr/>
        </p:nvPicPr>
        <p:blipFill>
          <a:blip r:embed="rId4"/>
          <a:stretch>
            <a:fillRect/>
          </a:stretch>
        </p:blipFill>
        <p:spPr>
          <a:xfrm>
            <a:off x="4113309" y="1313642"/>
            <a:ext cx="3680511" cy="5179528"/>
          </a:xfrm>
          <a:prstGeom prst="rect">
            <a:avLst/>
          </a:prstGeom>
        </p:spPr>
      </p:pic>
      <p:sp>
        <p:nvSpPr>
          <p:cNvPr id="10" name="Rectangle 9">
            <a:extLst>
              <a:ext uri="{FF2B5EF4-FFF2-40B4-BE49-F238E27FC236}">
                <a16:creationId xmlns:a16="http://schemas.microsoft.com/office/drawing/2014/main" id="{B2D638A8-A42F-6CB7-CFF8-2ACFE8E6299A}"/>
              </a:ext>
            </a:extLst>
          </p:cNvPr>
          <p:cNvSpPr/>
          <p:nvPr/>
        </p:nvSpPr>
        <p:spPr>
          <a:xfrm>
            <a:off x="4940841" y="1921293"/>
            <a:ext cx="2025445" cy="112087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Arrow Connector 13">
            <a:extLst>
              <a:ext uri="{FF2B5EF4-FFF2-40B4-BE49-F238E27FC236}">
                <a16:creationId xmlns:a16="http://schemas.microsoft.com/office/drawing/2014/main" id="{4966E6A7-6B31-693F-F8F8-F83E165BB794}"/>
              </a:ext>
            </a:extLst>
          </p:cNvPr>
          <p:cNvCxnSpPr>
            <a:cxnSpLocks/>
            <a:stCxn id="10" idx="3"/>
            <a:endCxn id="5" idx="1"/>
          </p:cNvCxnSpPr>
          <p:nvPr/>
        </p:nvCxnSpPr>
        <p:spPr>
          <a:xfrm>
            <a:off x="6966286" y="2481732"/>
            <a:ext cx="991746" cy="93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F976A4F-643D-48B4-CAD2-40721AC70A66}"/>
              </a:ext>
            </a:extLst>
          </p:cNvPr>
          <p:cNvSpPr txBox="1"/>
          <p:nvPr/>
        </p:nvSpPr>
        <p:spPr>
          <a:xfrm>
            <a:off x="350691" y="4305431"/>
            <a:ext cx="3680512" cy="470000"/>
          </a:xfrm>
          <a:prstGeom prst="rect">
            <a:avLst/>
          </a:prstGeom>
          <a:noFill/>
        </p:spPr>
        <p:txBody>
          <a:bodyPr wrap="square">
            <a:spAutoFit/>
          </a:bodyPr>
          <a:lstStyle/>
          <a:p>
            <a:pPr>
              <a:lnSpc>
                <a:spcPct val="107000"/>
              </a:lnSpc>
              <a:spcAft>
                <a:spcPts val="800"/>
              </a:spcAft>
            </a:pPr>
            <a:r>
              <a:rPr lang="en-US" sz="2400" kern="100" dirty="0">
                <a:effectLst/>
                <a:latin typeface="Calibri" panose="020F0502020204030204" pitchFamily="34" charset="0"/>
                <a:ea typeface="Calibri" panose="020F0502020204030204" pitchFamily="34" charset="0"/>
                <a:cs typeface="Calibri" panose="020F0502020204030204" pitchFamily="34" charset="0"/>
              </a:rPr>
              <a:t>Block to generate error</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761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E903253-D05D-70E1-ABCD-1DBF3C81960E}"/>
              </a:ext>
            </a:extLst>
          </p:cNvPr>
          <p:cNvSpPr txBox="1"/>
          <p:nvPr/>
        </p:nvSpPr>
        <p:spPr>
          <a:xfrm>
            <a:off x="971707" y="585098"/>
            <a:ext cx="5185356" cy="470000"/>
          </a:xfrm>
          <a:prstGeom prst="rect">
            <a:avLst/>
          </a:prstGeom>
          <a:noFill/>
        </p:spPr>
        <p:txBody>
          <a:bodyPr wrap="square">
            <a:spAutoFit/>
          </a:bodyPr>
          <a:lstStyle/>
          <a:p>
            <a:pPr>
              <a:lnSpc>
                <a:spcPct val="107000"/>
              </a:lnSpc>
              <a:spcAft>
                <a:spcPts val="800"/>
              </a:spcAft>
            </a:pPr>
            <a:r>
              <a:rPr lang="en-US" sz="2400" kern="100" dirty="0">
                <a:effectLst/>
                <a:latin typeface="Calibri" panose="020F0502020204030204" pitchFamily="34" charset="0"/>
                <a:ea typeface="Calibri" panose="020F0502020204030204" pitchFamily="34" charset="0"/>
                <a:cs typeface="Calibri" panose="020F0502020204030204" pitchFamily="34" charset="0"/>
              </a:rPr>
              <a:t>Feedback Linearization Controller Block</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4881F7BA-E117-E5B1-9045-951A0B31AE7F}"/>
              </a:ext>
            </a:extLst>
          </p:cNvPr>
          <p:cNvSpPr txBox="1"/>
          <p:nvPr/>
        </p:nvSpPr>
        <p:spPr>
          <a:xfrm>
            <a:off x="7299084" y="877905"/>
            <a:ext cx="3683749" cy="470000"/>
          </a:xfrm>
          <a:prstGeom prst="rect">
            <a:avLst/>
          </a:prstGeom>
          <a:noFill/>
        </p:spPr>
        <p:txBody>
          <a:bodyPr wrap="square">
            <a:spAutoFit/>
          </a:bodyPr>
          <a:lstStyle/>
          <a:p>
            <a:pPr>
              <a:lnSpc>
                <a:spcPct val="107000"/>
              </a:lnSpc>
              <a:spcAft>
                <a:spcPts val="800"/>
              </a:spcAft>
            </a:pPr>
            <a:r>
              <a:rPr lang="en-US" sz="2400" kern="100" dirty="0">
                <a:effectLst/>
                <a:latin typeface="Calibri" panose="020F0502020204030204" pitchFamily="34" charset="0"/>
                <a:ea typeface="Calibri" panose="020F0502020204030204" pitchFamily="34" charset="0"/>
                <a:cs typeface="Calibri" panose="020F0502020204030204" pitchFamily="34" charset="0"/>
              </a:rPr>
              <a:t>Quadcopter Dynamics Block</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03813F46-5825-C834-23F7-F447C5204F7A}"/>
              </a:ext>
            </a:extLst>
          </p:cNvPr>
          <p:cNvPicPr>
            <a:picLocks noChangeAspect="1"/>
          </p:cNvPicPr>
          <p:nvPr/>
        </p:nvPicPr>
        <p:blipFill rotWithShape="1">
          <a:blip r:embed="rId3"/>
          <a:srcRect b="15323"/>
          <a:stretch/>
        </p:blipFill>
        <p:spPr>
          <a:xfrm>
            <a:off x="98325" y="4597797"/>
            <a:ext cx="6932121" cy="2117627"/>
          </a:xfrm>
          <a:prstGeom prst="rect">
            <a:avLst/>
          </a:prstGeom>
        </p:spPr>
      </p:pic>
      <p:sp>
        <p:nvSpPr>
          <p:cNvPr id="5" name="TextBox 4">
            <a:extLst>
              <a:ext uri="{FF2B5EF4-FFF2-40B4-BE49-F238E27FC236}">
                <a16:creationId xmlns:a16="http://schemas.microsoft.com/office/drawing/2014/main" id="{9EC3F0A0-4FFD-1452-9A34-59D8EDE82D6E}"/>
              </a:ext>
            </a:extLst>
          </p:cNvPr>
          <p:cNvSpPr txBox="1"/>
          <p:nvPr/>
        </p:nvSpPr>
        <p:spPr>
          <a:xfrm>
            <a:off x="7171265" y="5876048"/>
            <a:ext cx="4542122" cy="470000"/>
          </a:xfrm>
          <a:prstGeom prst="rect">
            <a:avLst/>
          </a:prstGeom>
          <a:noFill/>
        </p:spPr>
        <p:txBody>
          <a:bodyPr wrap="square">
            <a:spAutoFit/>
          </a:bodyPr>
          <a:lstStyle/>
          <a:p>
            <a:pPr>
              <a:lnSpc>
                <a:spcPct val="107000"/>
              </a:lnSpc>
              <a:spcAft>
                <a:spcPts val="800"/>
              </a:spcAft>
            </a:pPr>
            <a:r>
              <a:rPr lang="en-US" sz="2400" kern="100" dirty="0">
                <a:effectLst/>
                <a:latin typeface="Calibri" panose="020F0502020204030204" pitchFamily="34" charset="0"/>
                <a:ea typeface="Calibri" panose="020F0502020204030204" pitchFamily="34" charset="0"/>
                <a:cs typeface="Calibri" panose="020F0502020204030204" pitchFamily="34" charset="0"/>
              </a:rPr>
              <a:t>Yaw Control PD Controller Block</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85E2269D-70FF-BA68-01E3-5B0FA1586368}"/>
              </a:ext>
            </a:extLst>
          </p:cNvPr>
          <p:cNvPicPr>
            <a:picLocks noChangeAspect="1"/>
          </p:cNvPicPr>
          <p:nvPr/>
        </p:nvPicPr>
        <p:blipFill>
          <a:blip r:embed="rId4"/>
          <a:stretch>
            <a:fillRect/>
          </a:stretch>
        </p:blipFill>
        <p:spPr>
          <a:xfrm>
            <a:off x="301073" y="1171283"/>
            <a:ext cx="6119390" cy="3048264"/>
          </a:xfrm>
          <a:prstGeom prst="rect">
            <a:avLst/>
          </a:prstGeom>
        </p:spPr>
      </p:pic>
      <p:pic>
        <p:nvPicPr>
          <p:cNvPr id="7" name="Picture 6">
            <a:extLst>
              <a:ext uri="{FF2B5EF4-FFF2-40B4-BE49-F238E27FC236}">
                <a16:creationId xmlns:a16="http://schemas.microsoft.com/office/drawing/2014/main" id="{2408EFF9-16B9-5E07-0249-7ED975B8F3B2}"/>
              </a:ext>
            </a:extLst>
          </p:cNvPr>
          <p:cNvPicPr>
            <a:picLocks noChangeAspect="1"/>
          </p:cNvPicPr>
          <p:nvPr/>
        </p:nvPicPr>
        <p:blipFill>
          <a:blip r:embed="rId5"/>
          <a:stretch>
            <a:fillRect/>
          </a:stretch>
        </p:blipFill>
        <p:spPr>
          <a:xfrm>
            <a:off x="6419942" y="1335026"/>
            <a:ext cx="5673733" cy="3396360"/>
          </a:xfrm>
          <a:prstGeom prst="rect">
            <a:avLst/>
          </a:prstGeom>
        </p:spPr>
      </p:pic>
    </p:spTree>
    <p:extLst>
      <p:ext uri="{BB962C8B-B14F-4D97-AF65-F5344CB8AC3E}">
        <p14:creationId xmlns:p14="http://schemas.microsoft.com/office/powerpoint/2010/main" val="807317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57F95F4-5F8F-6ADD-7BF0-B38E05F79574}"/>
              </a:ext>
            </a:extLst>
          </p:cNvPr>
          <p:cNvPicPr>
            <a:picLocks noChangeAspect="1"/>
          </p:cNvPicPr>
          <p:nvPr/>
        </p:nvPicPr>
        <p:blipFill rotWithShape="1">
          <a:blip r:embed="rId2"/>
          <a:srcRect l="7408" r="6271" b="3594"/>
          <a:stretch/>
        </p:blipFill>
        <p:spPr>
          <a:xfrm>
            <a:off x="198245" y="1029260"/>
            <a:ext cx="5834743" cy="4699609"/>
          </a:xfrm>
          <a:prstGeom prst="rect">
            <a:avLst/>
          </a:prstGeom>
        </p:spPr>
      </p:pic>
      <p:sp>
        <p:nvSpPr>
          <p:cNvPr id="20" name="Rectangle 19">
            <a:extLst>
              <a:ext uri="{FF2B5EF4-FFF2-40B4-BE49-F238E27FC236}">
                <a16:creationId xmlns:a16="http://schemas.microsoft.com/office/drawing/2014/main" id="{6A9464DE-C105-4F3B-58A6-44509E09F247}"/>
              </a:ext>
            </a:extLst>
          </p:cNvPr>
          <p:cNvSpPr/>
          <p:nvPr/>
        </p:nvSpPr>
        <p:spPr>
          <a:xfrm>
            <a:off x="1911586" y="4091485"/>
            <a:ext cx="135054" cy="1421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B608864-5BFE-0D55-32F3-4DCF127A23B1}"/>
              </a:ext>
            </a:extLst>
          </p:cNvPr>
          <p:cNvSpPr/>
          <p:nvPr/>
        </p:nvSpPr>
        <p:spPr>
          <a:xfrm>
            <a:off x="4756395" y="3126635"/>
            <a:ext cx="135054" cy="1421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270818F2-2D2F-CB10-69BB-C1C4F3B2478A}"/>
              </a:ext>
            </a:extLst>
          </p:cNvPr>
          <p:cNvSpPr/>
          <p:nvPr/>
        </p:nvSpPr>
        <p:spPr>
          <a:xfrm>
            <a:off x="1979113" y="1710392"/>
            <a:ext cx="135054" cy="1421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FDD09235-1577-4762-01F4-31CDD0F1E199}"/>
              </a:ext>
            </a:extLst>
          </p:cNvPr>
          <p:cNvSpPr txBox="1"/>
          <p:nvPr/>
        </p:nvSpPr>
        <p:spPr>
          <a:xfrm>
            <a:off x="1335354" y="1340860"/>
            <a:ext cx="1092160" cy="338554"/>
          </a:xfrm>
          <a:prstGeom prst="rect">
            <a:avLst/>
          </a:prstGeom>
          <a:noFill/>
        </p:spPr>
        <p:txBody>
          <a:bodyPr wrap="square" rtlCol="0">
            <a:spAutoFit/>
          </a:bodyPr>
          <a:lstStyle/>
          <a:p>
            <a:r>
              <a:rPr lang="en-IN" sz="1600" dirty="0"/>
              <a:t>(10,10,20)</a:t>
            </a:r>
          </a:p>
        </p:txBody>
      </p:sp>
      <p:sp>
        <p:nvSpPr>
          <p:cNvPr id="24" name="TextBox 23">
            <a:extLst>
              <a:ext uri="{FF2B5EF4-FFF2-40B4-BE49-F238E27FC236}">
                <a16:creationId xmlns:a16="http://schemas.microsoft.com/office/drawing/2014/main" id="{A02F1E55-376D-478C-490B-779177F527CA}"/>
              </a:ext>
            </a:extLst>
          </p:cNvPr>
          <p:cNvSpPr txBox="1"/>
          <p:nvPr/>
        </p:nvSpPr>
        <p:spPr>
          <a:xfrm>
            <a:off x="4649904" y="2707390"/>
            <a:ext cx="1319029" cy="326259"/>
          </a:xfrm>
          <a:prstGeom prst="rect">
            <a:avLst/>
          </a:prstGeom>
          <a:noFill/>
        </p:spPr>
        <p:txBody>
          <a:bodyPr wrap="square" rtlCol="0">
            <a:spAutoFit/>
          </a:bodyPr>
          <a:lstStyle/>
          <a:p>
            <a:r>
              <a:rPr lang="en-IN" sz="1600" dirty="0"/>
              <a:t>(20,-10,10)</a:t>
            </a:r>
          </a:p>
        </p:txBody>
      </p:sp>
      <p:sp>
        <p:nvSpPr>
          <p:cNvPr id="25" name="TextBox 24">
            <a:extLst>
              <a:ext uri="{FF2B5EF4-FFF2-40B4-BE49-F238E27FC236}">
                <a16:creationId xmlns:a16="http://schemas.microsoft.com/office/drawing/2014/main" id="{76E1FAC8-1214-90EA-90BE-138699BDD64B}"/>
              </a:ext>
            </a:extLst>
          </p:cNvPr>
          <p:cNvSpPr txBox="1"/>
          <p:nvPr/>
        </p:nvSpPr>
        <p:spPr>
          <a:xfrm>
            <a:off x="1573950" y="4233613"/>
            <a:ext cx="945379" cy="326259"/>
          </a:xfrm>
          <a:prstGeom prst="rect">
            <a:avLst/>
          </a:prstGeom>
          <a:noFill/>
        </p:spPr>
        <p:txBody>
          <a:bodyPr wrap="square" rtlCol="0">
            <a:spAutoFit/>
          </a:bodyPr>
          <a:lstStyle/>
          <a:p>
            <a:r>
              <a:rPr lang="en-IN" sz="1600" dirty="0"/>
              <a:t>(0,0,0)</a:t>
            </a:r>
          </a:p>
        </p:txBody>
      </p:sp>
      <p:sp>
        <p:nvSpPr>
          <p:cNvPr id="29" name="Title 1">
            <a:extLst>
              <a:ext uri="{FF2B5EF4-FFF2-40B4-BE49-F238E27FC236}">
                <a16:creationId xmlns:a16="http://schemas.microsoft.com/office/drawing/2014/main" id="{FE5227EC-DBF8-597A-75F7-F62AAC33E10E}"/>
              </a:ext>
            </a:extLst>
          </p:cNvPr>
          <p:cNvSpPr>
            <a:spLocks noGrp="1"/>
          </p:cNvSpPr>
          <p:nvPr>
            <p:ph type="title"/>
          </p:nvPr>
        </p:nvSpPr>
        <p:spPr>
          <a:xfrm>
            <a:off x="102776" y="-270608"/>
            <a:ext cx="7399237" cy="1360465"/>
          </a:xfrm>
          <a:prstGeom prst="ellipse">
            <a:avLst/>
          </a:prstGeom>
        </p:spPr>
        <p:txBody>
          <a:bodyPr vert="horz" lIns="91440" tIns="45720" rIns="91440" bIns="45720" rtlCol="0" anchor="b">
            <a:normAutofit/>
          </a:bodyPr>
          <a:lstStyle/>
          <a:p>
            <a:r>
              <a:rPr lang="en-US" sz="3200" b="1" dirty="0"/>
              <a:t>Results Obtained</a:t>
            </a:r>
          </a:p>
        </p:txBody>
      </p:sp>
      <p:sp>
        <p:nvSpPr>
          <p:cNvPr id="31" name="TextBox 30">
            <a:extLst>
              <a:ext uri="{FF2B5EF4-FFF2-40B4-BE49-F238E27FC236}">
                <a16:creationId xmlns:a16="http://schemas.microsoft.com/office/drawing/2014/main" id="{6A7EC38A-6117-C2E6-F8C9-6AE6AFD4F9A8}"/>
              </a:ext>
            </a:extLst>
          </p:cNvPr>
          <p:cNvSpPr txBox="1"/>
          <p:nvPr/>
        </p:nvSpPr>
        <p:spPr>
          <a:xfrm>
            <a:off x="941207" y="5984984"/>
            <a:ext cx="4083077" cy="646331"/>
          </a:xfrm>
          <a:prstGeom prst="rect">
            <a:avLst/>
          </a:prstGeom>
          <a:noFill/>
        </p:spPr>
        <p:txBody>
          <a:bodyPr wrap="square">
            <a:spAutoFit/>
          </a:bodyPr>
          <a:lstStyle/>
          <a:p>
            <a:r>
              <a:rPr lang="en-US" sz="1800" b="1" dirty="0"/>
              <a:t>3d Plot of the quadcopter trajectory (from error dynamics)</a:t>
            </a:r>
            <a:endParaRPr lang="en-IN" dirty="0"/>
          </a:p>
        </p:txBody>
      </p:sp>
      <p:sp>
        <p:nvSpPr>
          <p:cNvPr id="32" name="TextBox 31">
            <a:extLst>
              <a:ext uri="{FF2B5EF4-FFF2-40B4-BE49-F238E27FC236}">
                <a16:creationId xmlns:a16="http://schemas.microsoft.com/office/drawing/2014/main" id="{1B529509-1A0F-C789-5A0A-83F2FED634DA}"/>
              </a:ext>
            </a:extLst>
          </p:cNvPr>
          <p:cNvSpPr txBox="1"/>
          <p:nvPr/>
        </p:nvSpPr>
        <p:spPr>
          <a:xfrm>
            <a:off x="7384948" y="5544202"/>
            <a:ext cx="4069482" cy="369332"/>
          </a:xfrm>
          <a:prstGeom prst="rect">
            <a:avLst/>
          </a:prstGeom>
          <a:noFill/>
        </p:spPr>
        <p:txBody>
          <a:bodyPr wrap="square">
            <a:spAutoFit/>
          </a:bodyPr>
          <a:lstStyle/>
          <a:p>
            <a:r>
              <a:rPr lang="en-US" sz="1800" b="1" dirty="0"/>
              <a:t>X trajectory plot (from error dynamics)</a:t>
            </a:r>
            <a:endParaRPr lang="en-IN" dirty="0"/>
          </a:p>
        </p:txBody>
      </p:sp>
      <p:pic>
        <p:nvPicPr>
          <p:cNvPr id="36" name="Picture 35">
            <a:extLst>
              <a:ext uri="{FF2B5EF4-FFF2-40B4-BE49-F238E27FC236}">
                <a16:creationId xmlns:a16="http://schemas.microsoft.com/office/drawing/2014/main" id="{AA1F5D35-F650-1320-28F3-92ED768DBF01}"/>
              </a:ext>
            </a:extLst>
          </p:cNvPr>
          <p:cNvPicPr>
            <a:picLocks noChangeAspect="1"/>
          </p:cNvPicPr>
          <p:nvPr/>
        </p:nvPicPr>
        <p:blipFill>
          <a:blip r:embed="rId3"/>
          <a:stretch>
            <a:fillRect/>
          </a:stretch>
        </p:blipFill>
        <p:spPr>
          <a:xfrm>
            <a:off x="6383105" y="1498415"/>
            <a:ext cx="5404700" cy="3821895"/>
          </a:xfrm>
          <a:prstGeom prst="rect">
            <a:avLst/>
          </a:prstGeom>
        </p:spPr>
      </p:pic>
    </p:spTree>
    <p:extLst>
      <p:ext uri="{BB962C8B-B14F-4D97-AF65-F5344CB8AC3E}">
        <p14:creationId xmlns:p14="http://schemas.microsoft.com/office/powerpoint/2010/main" val="1632758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E5227EC-DBF8-597A-75F7-F62AAC33E10E}"/>
              </a:ext>
            </a:extLst>
          </p:cNvPr>
          <p:cNvSpPr>
            <a:spLocks noGrp="1"/>
          </p:cNvSpPr>
          <p:nvPr>
            <p:ph type="title"/>
          </p:nvPr>
        </p:nvSpPr>
        <p:spPr>
          <a:xfrm>
            <a:off x="102776" y="-270608"/>
            <a:ext cx="7399237" cy="1360465"/>
          </a:xfrm>
          <a:prstGeom prst="ellipse">
            <a:avLst/>
          </a:prstGeom>
        </p:spPr>
        <p:txBody>
          <a:bodyPr vert="horz" lIns="91440" tIns="45720" rIns="91440" bIns="45720" rtlCol="0" anchor="b">
            <a:normAutofit/>
          </a:bodyPr>
          <a:lstStyle/>
          <a:p>
            <a:r>
              <a:rPr lang="en-US" sz="3200" b="1" dirty="0"/>
              <a:t>Results Obtained</a:t>
            </a:r>
          </a:p>
        </p:txBody>
      </p:sp>
      <p:sp>
        <p:nvSpPr>
          <p:cNvPr id="31" name="TextBox 30">
            <a:extLst>
              <a:ext uri="{FF2B5EF4-FFF2-40B4-BE49-F238E27FC236}">
                <a16:creationId xmlns:a16="http://schemas.microsoft.com/office/drawing/2014/main" id="{6A7EC38A-6117-C2E6-F8C9-6AE6AFD4F9A8}"/>
              </a:ext>
            </a:extLst>
          </p:cNvPr>
          <p:cNvSpPr txBox="1"/>
          <p:nvPr/>
        </p:nvSpPr>
        <p:spPr>
          <a:xfrm>
            <a:off x="1076604" y="5528886"/>
            <a:ext cx="4368212" cy="369332"/>
          </a:xfrm>
          <a:prstGeom prst="rect">
            <a:avLst/>
          </a:prstGeom>
          <a:noFill/>
        </p:spPr>
        <p:txBody>
          <a:bodyPr wrap="square">
            <a:spAutoFit/>
          </a:bodyPr>
          <a:lstStyle/>
          <a:p>
            <a:r>
              <a:rPr lang="en-US" sz="1800" b="1" dirty="0"/>
              <a:t>Y trajectory plot (from error dynamics)</a:t>
            </a:r>
            <a:endParaRPr lang="en-IN" dirty="0"/>
          </a:p>
        </p:txBody>
      </p:sp>
      <p:sp>
        <p:nvSpPr>
          <p:cNvPr id="32" name="TextBox 31">
            <a:extLst>
              <a:ext uri="{FF2B5EF4-FFF2-40B4-BE49-F238E27FC236}">
                <a16:creationId xmlns:a16="http://schemas.microsoft.com/office/drawing/2014/main" id="{1B529509-1A0F-C789-5A0A-83F2FED634DA}"/>
              </a:ext>
            </a:extLst>
          </p:cNvPr>
          <p:cNvSpPr txBox="1"/>
          <p:nvPr/>
        </p:nvSpPr>
        <p:spPr>
          <a:xfrm>
            <a:off x="7055512" y="5528886"/>
            <a:ext cx="4059884" cy="369332"/>
          </a:xfrm>
          <a:prstGeom prst="rect">
            <a:avLst/>
          </a:prstGeom>
          <a:noFill/>
        </p:spPr>
        <p:txBody>
          <a:bodyPr wrap="square">
            <a:spAutoFit/>
          </a:bodyPr>
          <a:lstStyle/>
          <a:p>
            <a:r>
              <a:rPr lang="en-US" sz="1800" b="1" dirty="0"/>
              <a:t>Z trajectory plot (from error dynamics)</a:t>
            </a:r>
            <a:endParaRPr lang="en-IN" dirty="0"/>
          </a:p>
        </p:txBody>
      </p:sp>
      <p:pic>
        <p:nvPicPr>
          <p:cNvPr id="7" name="Picture 6">
            <a:extLst>
              <a:ext uri="{FF2B5EF4-FFF2-40B4-BE49-F238E27FC236}">
                <a16:creationId xmlns:a16="http://schemas.microsoft.com/office/drawing/2014/main" id="{AA667064-DC2C-705F-1473-E0853F876B3A}"/>
              </a:ext>
            </a:extLst>
          </p:cNvPr>
          <p:cNvPicPr>
            <a:picLocks noChangeAspect="1"/>
          </p:cNvPicPr>
          <p:nvPr/>
        </p:nvPicPr>
        <p:blipFill>
          <a:blip r:embed="rId2"/>
          <a:stretch>
            <a:fillRect/>
          </a:stretch>
        </p:blipFill>
        <p:spPr>
          <a:xfrm>
            <a:off x="102776" y="1239326"/>
            <a:ext cx="5894061" cy="4167943"/>
          </a:xfrm>
          <a:prstGeom prst="rect">
            <a:avLst/>
          </a:prstGeom>
        </p:spPr>
      </p:pic>
      <p:pic>
        <p:nvPicPr>
          <p:cNvPr id="9" name="Picture 8">
            <a:extLst>
              <a:ext uri="{FF2B5EF4-FFF2-40B4-BE49-F238E27FC236}">
                <a16:creationId xmlns:a16="http://schemas.microsoft.com/office/drawing/2014/main" id="{48BFBC98-8E80-0E8F-FED0-BCF65E23F06C}"/>
              </a:ext>
            </a:extLst>
          </p:cNvPr>
          <p:cNvPicPr>
            <a:picLocks noChangeAspect="1"/>
          </p:cNvPicPr>
          <p:nvPr/>
        </p:nvPicPr>
        <p:blipFill>
          <a:blip r:embed="rId3"/>
          <a:stretch>
            <a:fillRect/>
          </a:stretch>
        </p:blipFill>
        <p:spPr>
          <a:xfrm>
            <a:off x="6096000" y="1089857"/>
            <a:ext cx="6066043" cy="4289560"/>
          </a:xfrm>
          <a:prstGeom prst="rect">
            <a:avLst/>
          </a:prstGeom>
        </p:spPr>
      </p:pic>
    </p:spTree>
    <p:extLst>
      <p:ext uri="{BB962C8B-B14F-4D97-AF65-F5344CB8AC3E}">
        <p14:creationId xmlns:p14="http://schemas.microsoft.com/office/powerpoint/2010/main" val="29612002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668</TotalTime>
  <Words>1341</Words>
  <Application>Microsoft Office PowerPoint</Application>
  <PresentationFormat>Widescreen</PresentationFormat>
  <Paragraphs>160</Paragraphs>
  <Slides>36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Office Theme</vt:lpstr>
      <vt:lpstr>ENPM 667  Control of Robotic Systems Project 1</vt:lpstr>
      <vt:lpstr>Quadcopter Dynamics</vt:lpstr>
      <vt:lpstr>Dynamic Equations of the Quadcopter</vt:lpstr>
      <vt:lpstr>Feedback Linearization Control</vt:lpstr>
      <vt:lpstr>Feedback Linearization Control – Simulation on MATLAB Simulink</vt:lpstr>
      <vt:lpstr>PowerPoint Presentation</vt:lpstr>
      <vt:lpstr>PowerPoint Presentation</vt:lpstr>
      <vt:lpstr>Results Obtained</vt:lpstr>
      <vt:lpstr>Results Obtained</vt:lpstr>
      <vt:lpstr>Results Obtained</vt:lpstr>
      <vt:lpstr>Results Obtained</vt:lpstr>
      <vt:lpstr>Results Obtained</vt:lpstr>
      <vt:lpstr>PowerPoint Presentation</vt:lpstr>
      <vt:lpstr>PowerPoint Presentation</vt:lpstr>
      <vt:lpstr>Results and Deviation</vt:lpstr>
      <vt:lpstr>Adaptive Sliding Mode Control</vt:lpstr>
      <vt:lpstr>Adaptive Sliding Mode Control</vt:lpstr>
      <vt:lpstr>Adaptive Sliding Mode Control</vt:lpstr>
      <vt:lpstr>Adaptive Sliding Mode Control</vt:lpstr>
      <vt:lpstr>PowerPoint Presentation</vt:lpstr>
      <vt:lpstr>Results : Adaptive sliding Mode Control</vt:lpstr>
      <vt:lpstr>Results : Adaptive Sliding Mode Control</vt:lpstr>
      <vt:lpstr>Results : Adaptive sliding Mode Control without Sensor Noise</vt:lpstr>
      <vt:lpstr>Results : Adaptive sliding Mode Control without Sensor Noise</vt:lpstr>
      <vt:lpstr>Results : Adaptive sliding Mode Control without Sensor Noise</vt:lpstr>
      <vt:lpstr>Results : Adaptive sliding Mode Control without Sensor Noise</vt:lpstr>
      <vt:lpstr>Results : Adaptive sliding Mode Control without Sensor Noise</vt:lpstr>
      <vt:lpstr>Results : Adaptive sliding Mode Control with Sensor Noise</vt:lpstr>
      <vt:lpstr>Results : Adaptive sliding Mode Control with Sensor Noise</vt:lpstr>
      <vt:lpstr>Results : Adaptive sliding Mode Control without Sensor Noise</vt:lpstr>
      <vt:lpstr>Results : Adaptive sliding Mode Control without Sensor Noise</vt:lpstr>
      <vt:lpstr>Results : Adaptive sliding Mode Control without Sensor Noise</vt:lpstr>
      <vt:lpstr>PowerPoint Presentation</vt:lpstr>
      <vt:lpstr>Results and Deviation</vt:lpstr>
      <vt:lpstr>Video Links of the Simulation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ENPM 667  Control of Robotic Systems Project 1</dc:title>
  <dc:creator>Suhas Nagaraj</dc:creator>
  <cp:lastModifiedBy>Suhas Nagaraj</cp:lastModifiedBy>
  <cp:revision>20</cp:revision>
  <dcterms:created xsi:type="dcterms:W3CDTF">2023-11-13T00:45:20Z</dcterms:created>
  <dcterms:modified xsi:type="dcterms:W3CDTF">2023-11-14T05:16:29Z</dcterms:modified>
</cp:coreProperties>
</file>